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y="5143500" cx="9144000"/>
  <p:notesSz cx="6858000" cy="9144000"/>
  <p:embeddedFontLst>
    <p:embeddedFont>
      <p:font typeface="Raleway"/>
      <p:regular r:id="rId22"/>
      <p:bold r:id="rId23"/>
      <p:italic r:id="rId24"/>
      <p:boldItalic r:id="rId2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229E047-B6AE-4FF9-AF3D-E3A0D4F27C9C}">
  <a:tblStyle styleId="{9229E047-B6AE-4FF9-AF3D-E3A0D4F27C9C}"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font" Target="fonts/Raleway-regular.fntdata"/><Relationship Id="rId21" Type="http://schemas.openxmlformats.org/officeDocument/2006/relationships/slide" Target="slides/slide16.xml"/><Relationship Id="rId24" Type="http://schemas.openxmlformats.org/officeDocument/2006/relationships/font" Target="fonts/Raleway-italic.fntdata"/><Relationship Id="rId23" Type="http://schemas.openxmlformats.org/officeDocument/2006/relationships/font" Target="fonts/Raleway-bold.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5" Type="http://schemas.openxmlformats.org/officeDocument/2006/relationships/font" Target="fonts/Raleway-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46e58ff910_1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46e58ff910_1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46e58ff910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46e58ff910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First graph was so that we could confirm that conceding the fewest amount of goals at home would lead to a higher finish at the end of a season</a:t>
            </a:r>
            <a:endParaRPr/>
          </a:p>
          <a:p>
            <a:pPr indent="-317500" lvl="0" marL="457200" rtl="0" algn="l">
              <a:spcBef>
                <a:spcPts val="0"/>
              </a:spcBef>
              <a:spcAft>
                <a:spcPts val="0"/>
              </a:spcAft>
              <a:buSzPts val="1400"/>
              <a:buChar char="-"/>
            </a:pPr>
            <a:r>
              <a:rPr lang="en"/>
              <a:t>Second graph was to determine if there was a relationship between how many goals were scored at home and how many points the team had at the end of the season (more points = higher finish)</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46eb290225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46eb290225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C</a:t>
            </a:r>
            <a:r>
              <a:rPr lang="en"/>
              <a:t>onceding the fewest amount of goals </a:t>
            </a:r>
            <a:r>
              <a:rPr b="1" lang="en"/>
              <a:t>away</a:t>
            </a:r>
            <a:r>
              <a:rPr lang="en"/>
              <a:t> would lead to a higher finish at the end of a season</a:t>
            </a:r>
            <a:endParaRPr/>
          </a:p>
          <a:p>
            <a:pPr indent="-317500" lvl="0" marL="457200" rtl="0" algn="l">
              <a:spcBef>
                <a:spcPts val="0"/>
              </a:spcBef>
              <a:spcAft>
                <a:spcPts val="0"/>
              </a:spcAft>
              <a:buSzPts val="1400"/>
              <a:buChar char="-"/>
            </a:pPr>
            <a:r>
              <a:rPr lang="en"/>
              <a:t>Determine relationship between how many goals were scored away and how many points the team had at the end of the season (more points = higher finish)</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46e58ff910_1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46e58ff910_1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45b10e51c1_1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45b10e51c1_1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45b10e51c1_1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45b10e51c1_1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46e58ff910_1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46e58ff910_1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46efbfb22d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46efbfb22d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45b10e51c1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45b10e51c1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46e58ff910_1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46e58ff910_1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Identifying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46efbfb22d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46efbfb22d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45b10e51c1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45b10e51c1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Essentially a brief overview of what the rest of the presentation is about.</a:t>
            </a:r>
            <a:endParaRPr/>
          </a:p>
          <a:p>
            <a:pPr indent="0" lvl="0" marL="0" rtl="0" algn="l">
              <a:spcBef>
                <a:spcPts val="0"/>
              </a:spcBef>
              <a:spcAft>
                <a:spcPts val="0"/>
              </a:spcAft>
              <a:buNone/>
            </a:pPr>
            <a:r>
              <a:rPr lang="en"/>
              <a:t>We want to identify the top teams for effective marketing, how do we do this? And then iterate over the experiments (look at new data, switch up k-value, etc.)</a:t>
            </a:r>
            <a:endParaRPr/>
          </a:p>
          <a:p>
            <a:pPr indent="0" lvl="0" marL="0" rtl="0" algn="l">
              <a:spcBef>
                <a:spcPts val="0"/>
              </a:spcBef>
              <a:spcAft>
                <a:spcPts val="0"/>
              </a:spcAft>
              <a:buNone/>
            </a:pPr>
            <a:r>
              <a:rPr lang="en"/>
              <a:t>-Iterate over each time the scientific method, and experiment with different models</a:t>
            </a:r>
            <a:endParaRPr/>
          </a:p>
          <a:p>
            <a:pPr indent="0" lvl="0" marL="0" rtl="0" algn="l">
              <a:spcBef>
                <a:spcPts val="0"/>
              </a:spcBef>
              <a:spcAft>
                <a:spcPts val="0"/>
              </a:spcAft>
              <a:buNone/>
            </a:pPr>
            <a:r>
              <a:rPr lang="en"/>
              <a:t>-We can see how top teams are doing week by week</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45b10e51c1_1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45b10e51c1_1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http://www.football-data.co.uk/</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46e58ff910_1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46e58ff910_1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45b10e51c1_1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45b10e51c1_1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-Collinearity checking was done to help slim down the model from the original predictor set of values, which at 22 leaves a lot of room for them to be collinear (or essentially, related to one another)</a:t>
            </a:r>
            <a:endParaRPr/>
          </a:p>
          <a:p>
            <a:pPr indent="0" lvl="0" marL="0" rtl="0" algn="l">
              <a:spcBef>
                <a:spcPts val="0"/>
              </a:spcBef>
              <a:spcAft>
                <a:spcPts val="0"/>
              </a:spcAft>
              <a:buNone/>
            </a:pPr>
            <a:r>
              <a:rPr lang="en"/>
              <a:t>- In this example, we observed that Home &amp; Away Goals were directly linked to Shots For and Shots Against, which made them </a:t>
            </a:r>
            <a:r>
              <a:rPr lang="en"/>
              <a:t>redundant</a:t>
            </a:r>
            <a:r>
              <a:rPr lang="en"/>
              <a:t> and not needed</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46e58ff910_1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46e58ff910_1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noFill/>
      </p:bgPr>
    </p:bg>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Clr>
                <a:srgbClr val="000000"/>
              </a:buClr>
              <a:buSzPts val="5200"/>
              <a:buNone/>
              <a:defRPr sz="5200">
                <a:solidFill>
                  <a:srgbClr val="000000"/>
                </a:solidFill>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rgbClr val="7A0019"/>
              </a:buClr>
              <a:buSzPts val="2800"/>
              <a:buNone/>
              <a:defRPr sz="2800">
                <a:solidFill>
                  <a:srgbClr val="7A0019"/>
                </a:solidFill>
              </a:defRPr>
            </a:lvl1pPr>
            <a:lvl2pPr lvl="1" algn="ctr">
              <a:lnSpc>
                <a:spcPct val="100000"/>
              </a:lnSpc>
              <a:spcBef>
                <a:spcPts val="0"/>
              </a:spcBef>
              <a:spcAft>
                <a:spcPts val="0"/>
              </a:spcAft>
              <a:buClr>
                <a:srgbClr val="FFCC33"/>
              </a:buClr>
              <a:buSzPts val="2800"/>
              <a:buNone/>
              <a:defRPr sz="2800">
                <a:solidFill>
                  <a:srgbClr val="FFCC33"/>
                </a:solidFill>
              </a:defRPr>
            </a:lvl2pPr>
            <a:lvl3pPr lvl="2" algn="ctr">
              <a:lnSpc>
                <a:spcPct val="100000"/>
              </a:lnSpc>
              <a:spcBef>
                <a:spcPts val="0"/>
              </a:spcBef>
              <a:spcAft>
                <a:spcPts val="0"/>
              </a:spcAft>
              <a:buClr>
                <a:srgbClr val="FFCC33"/>
              </a:buClr>
              <a:buSzPts val="2800"/>
              <a:buNone/>
              <a:defRPr sz="2800">
                <a:solidFill>
                  <a:srgbClr val="FFCC33"/>
                </a:solidFill>
              </a:defRPr>
            </a:lvl3pPr>
            <a:lvl4pPr lvl="3" algn="ctr">
              <a:lnSpc>
                <a:spcPct val="100000"/>
              </a:lnSpc>
              <a:spcBef>
                <a:spcPts val="0"/>
              </a:spcBef>
              <a:spcAft>
                <a:spcPts val="0"/>
              </a:spcAft>
              <a:buClr>
                <a:srgbClr val="FFCC33"/>
              </a:buClr>
              <a:buSzPts val="2800"/>
              <a:buNone/>
              <a:defRPr sz="2800">
                <a:solidFill>
                  <a:srgbClr val="FFCC33"/>
                </a:solidFill>
              </a:defRPr>
            </a:lvl4pPr>
            <a:lvl5pPr lvl="4" algn="ctr">
              <a:lnSpc>
                <a:spcPct val="100000"/>
              </a:lnSpc>
              <a:spcBef>
                <a:spcPts val="0"/>
              </a:spcBef>
              <a:spcAft>
                <a:spcPts val="0"/>
              </a:spcAft>
              <a:buClr>
                <a:srgbClr val="FFCC33"/>
              </a:buClr>
              <a:buSzPts val="2800"/>
              <a:buNone/>
              <a:defRPr sz="2800">
                <a:solidFill>
                  <a:srgbClr val="FFCC33"/>
                </a:solidFill>
              </a:defRPr>
            </a:lvl5pPr>
            <a:lvl6pPr lvl="5" algn="ctr">
              <a:lnSpc>
                <a:spcPct val="100000"/>
              </a:lnSpc>
              <a:spcBef>
                <a:spcPts val="0"/>
              </a:spcBef>
              <a:spcAft>
                <a:spcPts val="0"/>
              </a:spcAft>
              <a:buClr>
                <a:srgbClr val="FFCC33"/>
              </a:buClr>
              <a:buSzPts val="2800"/>
              <a:buNone/>
              <a:defRPr sz="2800">
                <a:solidFill>
                  <a:srgbClr val="FFCC33"/>
                </a:solidFill>
              </a:defRPr>
            </a:lvl6pPr>
            <a:lvl7pPr lvl="6" algn="ctr">
              <a:lnSpc>
                <a:spcPct val="100000"/>
              </a:lnSpc>
              <a:spcBef>
                <a:spcPts val="0"/>
              </a:spcBef>
              <a:spcAft>
                <a:spcPts val="0"/>
              </a:spcAft>
              <a:buClr>
                <a:srgbClr val="FFCC33"/>
              </a:buClr>
              <a:buSzPts val="2800"/>
              <a:buNone/>
              <a:defRPr sz="2800">
                <a:solidFill>
                  <a:srgbClr val="FFCC33"/>
                </a:solidFill>
              </a:defRPr>
            </a:lvl7pPr>
            <a:lvl8pPr lvl="7" algn="ctr">
              <a:lnSpc>
                <a:spcPct val="100000"/>
              </a:lnSpc>
              <a:spcBef>
                <a:spcPts val="0"/>
              </a:spcBef>
              <a:spcAft>
                <a:spcPts val="0"/>
              </a:spcAft>
              <a:buClr>
                <a:srgbClr val="FFCC33"/>
              </a:buClr>
              <a:buSzPts val="2800"/>
              <a:buNone/>
              <a:defRPr sz="2800">
                <a:solidFill>
                  <a:srgbClr val="FFCC33"/>
                </a:solidFill>
              </a:defRPr>
            </a:lvl8pPr>
            <a:lvl9pPr lvl="8" algn="ctr">
              <a:lnSpc>
                <a:spcPct val="100000"/>
              </a:lnSpc>
              <a:spcBef>
                <a:spcPts val="0"/>
              </a:spcBef>
              <a:spcAft>
                <a:spcPts val="0"/>
              </a:spcAft>
              <a:buClr>
                <a:srgbClr val="FFCC33"/>
              </a:buClr>
              <a:buSzPts val="2800"/>
              <a:buNone/>
              <a:defRPr sz="2800">
                <a:solidFill>
                  <a:srgbClr val="FFCC33"/>
                </a:solidFill>
              </a:defRPr>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descr="SystemWide-gold.png" id="13" name="Google Shape;13;p2"/>
          <p:cNvPicPr preferRelativeResize="0"/>
          <p:nvPr/>
        </p:nvPicPr>
        <p:blipFill rotWithShape="1">
          <a:blip r:embed="rId2">
            <a:alphaModFix/>
          </a:blip>
          <a:srcRect b="0" l="0" r="0" t="0"/>
          <a:stretch/>
        </p:blipFill>
        <p:spPr>
          <a:xfrm>
            <a:off x="0" y="4247008"/>
            <a:ext cx="9144000" cy="896492"/>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7" name="Shape 47"/>
        <p:cNvGrpSpPr/>
        <p:nvPr/>
      </p:nvGrpSpPr>
      <p:grpSpPr>
        <a:xfrm>
          <a:off x="0" y="0"/>
          <a:ext cx="0" cy="0"/>
          <a:chOff x="0" y="0"/>
          <a:chExt cx="0" cy="0"/>
        </a:xfrm>
      </p:grpSpPr>
      <p:sp>
        <p:nvSpPr>
          <p:cNvPr id="48" name="Google Shape;48;p11"/>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9" name="Google Shape;49;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0" name="Shape 50"/>
        <p:cNvGrpSpPr/>
        <p:nvPr/>
      </p:nvGrpSpPr>
      <p:grpSpPr>
        <a:xfrm>
          <a:off x="0" y="0"/>
          <a:ext cx="0" cy="0"/>
          <a:chOff x="0" y="0"/>
          <a:chExt cx="0" cy="0"/>
        </a:xfrm>
      </p:grpSpPr>
      <p:sp>
        <p:nvSpPr>
          <p:cNvPr id="51" name="Google Shape;51;p12"/>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2" name="Google Shape;52;p12"/>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3" name="Google Shape;53;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4" name="Shape 54"/>
        <p:cNvGrpSpPr/>
        <p:nvPr/>
      </p:nvGrpSpPr>
      <p:grpSpPr>
        <a:xfrm>
          <a:off x="0" y="0"/>
          <a:ext cx="0" cy="0"/>
          <a:chOff x="0" y="0"/>
          <a:chExt cx="0" cy="0"/>
        </a:xfrm>
      </p:grpSpPr>
      <p:sp>
        <p:nvSpPr>
          <p:cNvPr id="55" name="Google Shape;55;p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1">
    <p:bg>
      <p:bgPr>
        <a:noFill/>
      </p:bgPr>
    </p:bg>
    <p:spTree>
      <p:nvGrpSpPr>
        <p:cNvPr id="14" name="Shape 14"/>
        <p:cNvGrpSpPr/>
        <p:nvPr/>
      </p:nvGrpSpPr>
      <p:grpSpPr>
        <a:xfrm>
          <a:off x="0" y="0"/>
          <a:ext cx="0" cy="0"/>
          <a:chOff x="0" y="0"/>
          <a:chExt cx="0" cy="0"/>
        </a:xfrm>
      </p:grpSpPr>
      <p:sp>
        <p:nvSpPr>
          <p:cNvPr id="15" name="Google Shape;15;p3"/>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000000"/>
              </a:buClr>
              <a:buSzPts val="5200"/>
              <a:buNone/>
              <a:defRPr sz="5200">
                <a:solidFill>
                  <a:srgbClr val="000000"/>
                </a:solidFill>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6" name="Google Shape;16;p3"/>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7A0019"/>
              </a:buClr>
              <a:buSzPts val="2800"/>
              <a:buNone/>
              <a:defRPr sz="2800">
                <a:solidFill>
                  <a:srgbClr val="7A0019"/>
                </a:solidFill>
              </a:defRPr>
            </a:lvl1pPr>
            <a:lvl2pPr lvl="1" rtl="0" algn="ctr">
              <a:lnSpc>
                <a:spcPct val="100000"/>
              </a:lnSpc>
              <a:spcBef>
                <a:spcPts val="0"/>
              </a:spcBef>
              <a:spcAft>
                <a:spcPts val="0"/>
              </a:spcAft>
              <a:buClr>
                <a:srgbClr val="FFCC33"/>
              </a:buClr>
              <a:buSzPts val="2800"/>
              <a:buNone/>
              <a:defRPr sz="2800">
                <a:solidFill>
                  <a:srgbClr val="FFCC33"/>
                </a:solidFill>
              </a:defRPr>
            </a:lvl2pPr>
            <a:lvl3pPr lvl="2" rtl="0" algn="ctr">
              <a:lnSpc>
                <a:spcPct val="100000"/>
              </a:lnSpc>
              <a:spcBef>
                <a:spcPts val="0"/>
              </a:spcBef>
              <a:spcAft>
                <a:spcPts val="0"/>
              </a:spcAft>
              <a:buClr>
                <a:srgbClr val="FFCC33"/>
              </a:buClr>
              <a:buSzPts val="2800"/>
              <a:buNone/>
              <a:defRPr sz="2800">
                <a:solidFill>
                  <a:srgbClr val="FFCC33"/>
                </a:solidFill>
              </a:defRPr>
            </a:lvl3pPr>
            <a:lvl4pPr lvl="3" rtl="0" algn="ctr">
              <a:lnSpc>
                <a:spcPct val="100000"/>
              </a:lnSpc>
              <a:spcBef>
                <a:spcPts val="0"/>
              </a:spcBef>
              <a:spcAft>
                <a:spcPts val="0"/>
              </a:spcAft>
              <a:buClr>
                <a:srgbClr val="FFCC33"/>
              </a:buClr>
              <a:buSzPts val="2800"/>
              <a:buNone/>
              <a:defRPr sz="2800">
                <a:solidFill>
                  <a:srgbClr val="FFCC33"/>
                </a:solidFill>
              </a:defRPr>
            </a:lvl4pPr>
            <a:lvl5pPr lvl="4" rtl="0" algn="ctr">
              <a:lnSpc>
                <a:spcPct val="100000"/>
              </a:lnSpc>
              <a:spcBef>
                <a:spcPts val="0"/>
              </a:spcBef>
              <a:spcAft>
                <a:spcPts val="0"/>
              </a:spcAft>
              <a:buClr>
                <a:srgbClr val="FFCC33"/>
              </a:buClr>
              <a:buSzPts val="2800"/>
              <a:buNone/>
              <a:defRPr sz="2800">
                <a:solidFill>
                  <a:srgbClr val="FFCC33"/>
                </a:solidFill>
              </a:defRPr>
            </a:lvl5pPr>
            <a:lvl6pPr lvl="5" rtl="0" algn="ctr">
              <a:lnSpc>
                <a:spcPct val="100000"/>
              </a:lnSpc>
              <a:spcBef>
                <a:spcPts val="0"/>
              </a:spcBef>
              <a:spcAft>
                <a:spcPts val="0"/>
              </a:spcAft>
              <a:buClr>
                <a:srgbClr val="FFCC33"/>
              </a:buClr>
              <a:buSzPts val="2800"/>
              <a:buNone/>
              <a:defRPr sz="2800">
                <a:solidFill>
                  <a:srgbClr val="FFCC33"/>
                </a:solidFill>
              </a:defRPr>
            </a:lvl6pPr>
            <a:lvl7pPr lvl="6" rtl="0" algn="ctr">
              <a:lnSpc>
                <a:spcPct val="100000"/>
              </a:lnSpc>
              <a:spcBef>
                <a:spcPts val="0"/>
              </a:spcBef>
              <a:spcAft>
                <a:spcPts val="0"/>
              </a:spcAft>
              <a:buClr>
                <a:srgbClr val="FFCC33"/>
              </a:buClr>
              <a:buSzPts val="2800"/>
              <a:buNone/>
              <a:defRPr sz="2800">
                <a:solidFill>
                  <a:srgbClr val="FFCC33"/>
                </a:solidFill>
              </a:defRPr>
            </a:lvl7pPr>
            <a:lvl8pPr lvl="7" rtl="0" algn="ctr">
              <a:lnSpc>
                <a:spcPct val="100000"/>
              </a:lnSpc>
              <a:spcBef>
                <a:spcPts val="0"/>
              </a:spcBef>
              <a:spcAft>
                <a:spcPts val="0"/>
              </a:spcAft>
              <a:buClr>
                <a:srgbClr val="FFCC33"/>
              </a:buClr>
              <a:buSzPts val="2800"/>
              <a:buNone/>
              <a:defRPr sz="2800">
                <a:solidFill>
                  <a:srgbClr val="FFCC33"/>
                </a:solidFill>
              </a:defRPr>
            </a:lvl8pPr>
            <a:lvl9pPr lvl="8" rtl="0" algn="ctr">
              <a:lnSpc>
                <a:spcPct val="100000"/>
              </a:lnSpc>
              <a:spcBef>
                <a:spcPts val="0"/>
              </a:spcBef>
              <a:spcAft>
                <a:spcPts val="0"/>
              </a:spcAft>
              <a:buClr>
                <a:srgbClr val="FFCC33"/>
              </a:buClr>
              <a:buSzPts val="2800"/>
              <a:buNone/>
              <a:defRPr sz="2800">
                <a:solidFill>
                  <a:srgbClr val="FFCC33"/>
                </a:solidFill>
              </a:defRPr>
            </a:lvl9pPr>
          </a:lstStyle>
          <a:p/>
        </p:txBody>
      </p:sp>
      <p:sp>
        <p:nvSpPr>
          <p:cNvPr id="17" name="Google Shape;17;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descr="SystemWide-maroon.png" id="18" name="Google Shape;18;p3"/>
          <p:cNvPicPr preferRelativeResize="0"/>
          <p:nvPr/>
        </p:nvPicPr>
        <p:blipFill rotWithShape="1">
          <a:blip r:embed="rId2">
            <a:alphaModFix/>
          </a:blip>
          <a:srcRect b="0" l="0" r="0" t="0"/>
          <a:stretch/>
        </p:blipFill>
        <p:spPr>
          <a:xfrm>
            <a:off x="0" y="4247008"/>
            <a:ext cx="9144000" cy="896492"/>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 name="Shape 19"/>
        <p:cNvGrpSpPr/>
        <p:nvPr/>
      </p:nvGrpSpPr>
      <p:grpSpPr>
        <a:xfrm>
          <a:off x="0" y="0"/>
          <a:ext cx="0" cy="0"/>
          <a:chOff x="0" y="0"/>
          <a:chExt cx="0" cy="0"/>
        </a:xfrm>
      </p:grpSpPr>
      <p:sp>
        <p:nvSpPr>
          <p:cNvPr id="20" name="Google Shape;20;p4"/>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21" name="Google Shape;21;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2" name="Shape 22"/>
        <p:cNvGrpSpPr/>
        <p:nvPr/>
      </p:nvGrpSpPr>
      <p:grpSpPr>
        <a:xfrm>
          <a:off x="0" y="0"/>
          <a:ext cx="0" cy="0"/>
          <a:chOff x="0" y="0"/>
          <a:chExt cx="0" cy="0"/>
        </a:xfrm>
      </p:grpSpPr>
      <p:sp>
        <p:nvSpPr>
          <p:cNvPr id="23" name="Google Shape;23;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4" name="Google Shape;24;p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5" name="Google Shape;2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6" name="Shape 26"/>
        <p:cNvGrpSpPr/>
        <p:nvPr/>
      </p:nvGrpSpPr>
      <p:grpSpPr>
        <a:xfrm>
          <a:off x="0" y="0"/>
          <a:ext cx="0" cy="0"/>
          <a:chOff x="0" y="0"/>
          <a:chExt cx="0" cy="0"/>
        </a:xfrm>
      </p:grpSpPr>
      <p:sp>
        <p:nvSpPr>
          <p:cNvPr id="27" name="Google Shape;27;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8" name="Google Shape;28;p6"/>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9" name="Google Shape;29;p6"/>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0" name="Google Shape;30;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 name="Shape 31"/>
        <p:cNvGrpSpPr/>
        <p:nvPr/>
      </p:nvGrpSpPr>
      <p:grpSpPr>
        <a:xfrm>
          <a:off x="0" y="0"/>
          <a:ext cx="0" cy="0"/>
          <a:chOff x="0" y="0"/>
          <a:chExt cx="0" cy="0"/>
        </a:xfrm>
      </p:grpSpPr>
      <p:sp>
        <p:nvSpPr>
          <p:cNvPr id="32" name="Google Shape;32;p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3" name="Google Shape;33;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4" name="Shape 34"/>
        <p:cNvGrpSpPr/>
        <p:nvPr/>
      </p:nvGrpSpPr>
      <p:grpSpPr>
        <a:xfrm>
          <a:off x="0" y="0"/>
          <a:ext cx="0" cy="0"/>
          <a:chOff x="0" y="0"/>
          <a:chExt cx="0" cy="0"/>
        </a:xfrm>
      </p:grpSpPr>
      <p:sp>
        <p:nvSpPr>
          <p:cNvPr id="35" name="Google Shape;35;p8"/>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6" name="Google Shape;36;p8"/>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7" name="Google Shape;37;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8" name="Shape 38"/>
        <p:cNvGrpSpPr/>
        <p:nvPr/>
      </p:nvGrpSpPr>
      <p:grpSpPr>
        <a:xfrm>
          <a:off x="0" y="0"/>
          <a:ext cx="0" cy="0"/>
          <a:chOff x="0" y="0"/>
          <a:chExt cx="0" cy="0"/>
        </a:xfrm>
      </p:grpSpPr>
      <p:sp>
        <p:nvSpPr>
          <p:cNvPr id="39" name="Google Shape;39;p9"/>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1" name="Shape 41"/>
        <p:cNvGrpSpPr/>
        <p:nvPr/>
      </p:nvGrpSpPr>
      <p:grpSpPr>
        <a:xfrm>
          <a:off x="0" y="0"/>
          <a:ext cx="0" cy="0"/>
          <a:chOff x="0" y="0"/>
          <a:chExt cx="0" cy="0"/>
        </a:xfrm>
      </p:grpSpPr>
      <p:sp>
        <p:nvSpPr>
          <p:cNvPr id="42" name="Google Shape;42;p10"/>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10"/>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4" name="Google Shape;44;p10"/>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5" name="Google Shape;45;p10"/>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6" name="Google Shape;46;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no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rgbClr val="7A0019"/>
              </a:buClr>
              <a:buSzPts val="2800"/>
              <a:buFont typeface="Raleway"/>
              <a:buNone/>
              <a:defRPr sz="2800">
                <a:solidFill>
                  <a:srgbClr val="7A0019"/>
                </a:solidFill>
                <a:latin typeface="Raleway"/>
                <a:ea typeface="Raleway"/>
                <a:cs typeface="Raleway"/>
                <a:sym typeface="Raleway"/>
              </a:defRPr>
            </a:lvl1pPr>
            <a:lvl2pPr lvl="1">
              <a:spcBef>
                <a:spcPts val="0"/>
              </a:spcBef>
              <a:spcAft>
                <a:spcPts val="0"/>
              </a:spcAft>
              <a:buClr>
                <a:srgbClr val="7A0019"/>
              </a:buClr>
              <a:buSzPts val="2800"/>
              <a:buNone/>
              <a:defRPr sz="2800">
                <a:solidFill>
                  <a:srgbClr val="7A0019"/>
                </a:solidFill>
              </a:defRPr>
            </a:lvl2pPr>
            <a:lvl3pPr lvl="2">
              <a:spcBef>
                <a:spcPts val="0"/>
              </a:spcBef>
              <a:spcAft>
                <a:spcPts val="0"/>
              </a:spcAft>
              <a:buClr>
                <a:srgbClr val="7A0019"/>
              </a:buClr>
              <a:buSzPts val="2800"/>
              <a:buNone/>
              <a:defRPr sz="2800">
                <a:solidFill>
                  <a:srgbClr val="7A0019"/>
                </a:solidFill>
              </a:defRPr>
            </a:lvl3pPr>
            <a:lvl4pPr lvl="3">
              <a:spcBef>
                <a:spcPts val="0"/>
              </a:spcBef>
              <a:spcAft>
                <a:spcPts val="0"/>
              </a:spcAft>
              <a:buClr>
                <a:srgbClr val="7A0019"/>
              </a:buClr>
              <a:buSzPts val="2800"/>
              <a:buNone/>
              <a:defRPr sz="2800">
                <a:solidFill>
                  <a:srgbClr val="7A0019"/>
                </a:solidFill>
              </a:defRPr>
            </a:lvl4pPr>
            <a:lvl5pPr lvl="4">
              <a:spcBef>
                <a:spcPts val="0"/>
              </a:spcBef>
              <a:spcAft>
                <a:spcPts val="0"/>
              </a:spcAft>
              <a:buClr>
                <a:srgbClr val="7A0019"/>
              </a:buClr>
              <a:buSzPts val="2800"/>
              <a:buNone/>
              <a:defRPr sz="2800">
                <a:solidFill>
                  <a:srgbClr val="7A0019"/>
                </a:solidFill>
              </a:defRPr>
            </a:lvl5pPr>
            <a:lvl6pPr lvl="5">
              <a:spcBef>
                <a:spcPts val="0"/>
              </a:spcBef>
              <a:spcAft>
                <a:spcPts val="0"/>
              </a:spcAft>
              <a:buClr>
                <a:srgbClr val="7A0019"/>
              </a:buClr>
              <a:buSzPts val="2800"/>
              <a:buNone/>
              <a:defRPr sz="2800">
                <a:solidFill>
                  <a:srgbClr val="7A0019"/>
                </a:solidFill>
              </a:defRPr>
            </a:lvl6pPr>
            <a:lvl7pPr lvl="6">
              <a:spcBef>
                <a:spcPts val="0"/>
              </a:spcBef>
              <a:spcAft>
                <a:spcPts val="0"/>
              </a:spcAft>
              <a:buClr>
                <a:srgbClr val="7A0019"/>
              </a:buClr>
              <a:buSzPts val="2800"/>
              <a:buNone/>
              <a:defRPr sz="2800">
                <a:solidFill>
                  <a:srgbClr val="7A0019"/>
                </a:solidFill>
              </a:defRPr>
            </a:lvl7pPr>
            <a:lvl8pPr lvl="7">
              <a:spcBef>
                <a:spcPts val="0"/>
              </a:spcBef>
              <a:spcAft>
                <a:spcPts val="0"/>
              </a:spcAft>
              <a:buClr>
                <a:srgbClr val="7A0019"/>
              </a:buClr>
              <a:buSzPts val="2800"/>
              <a:buNone/>
              <a:defRPr sz="2800">
                <a:solidFill>
                  <a:srgbClr val="7A0019"/>
                </a:solidFill>
              </a:defRPr>
            </a:lvl8pPr>
            <a:lvl9pPr lvl="8">
              <a:spcBef>
                <a:spcPts val="0"/>
              </a:spcBef>
              <a:spcAft>
                <a:spcPts val="0"/>
              </a:spcAft>
              <a:buClr>
                <a:srgbClr val="7A0019"/>
              </a:buClr>
              <a:buSzPts val="2800"/>
              <a:buNone/>
              <a:defRPr sz="2800">
                <a:solidFill>
                  <a:srgbClr val="7A0019"/>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SzPts val="1800"/>
              <a:buFont typeface="Raleway"/>
              <a:buChar char="●"/>
              <a:defRPr sz="1800">
                <a:latin typeface="Raleway"/>
                <a:ea typeface="Raleway"/>
                <a:cs typeface="Raleway"/>
                <a:sym typeface="Raleway"/>
              </a:defRPr>
            </a:lvl1pPr>
            <a:lvl2pPr indent="-317500" lvl="1" marL="914400">
              <a:lnSpc>
                <a:spcPct val="115000"/>
              </a:lnSpc>
              <a:spcBef>
                <a:spcPts val="1600"/>
              </a:spcBef>
              <a:spcAft>
                <a:spcPts val="0"/>
              </a:spcAft>
              <a:buSzPts val="1400"/>
              <a:buFont typeface="Raleway"/>
              <a:buChar char="○"/>
              <a:defRPr>
                <a:latin typeface="Raleway"/>
                <a:ea typeface="Raleway"/>
                <a:cs typeface="Raleway"/>
                <a:sym typeface="Raleway"/>
              </a:defRPr>
            </a:lvl2pPr>
            <a:lvl3pPr indent="-317500" lvl="2" marL="1371600">
              <a:lnSpc>
                <a:spcPct val="115000"/>
              </a:lnSpc>
              <a:spcBef>
                <a:spcPts val="1600"/>
              </a:spcBef>
              <a:spcAft>
                <a:spcPts val="0"/>
              </a:spcAft>
              <a:buSzPts val="1400"/>
              <a:buFont typeface="Raleway"/>
              <a:buChar char="■"/>
              <a:defRPr>
                <a:latin typeface="Raleway"/>
                <a:ea typeface="Raleway"/>
                <a:cs typeface="Raleway"/>
                <a:sym typeface="Raleway"/>
              </a:defRPr>
            </a:lvl3pPr>
            <a:lvl4pPr indent="-317500" lvl="3" marL="1828800">
              <a:lnSpc>
                <a:spcPct val="115000"/>
              </a:lnSpc>
              <a:spcBef>
                <a:spcPts val="1600"/>
              </a:spcBef>
              <a:spcAft>
                <a:spcPts val="0"/>
              </a:spcAft>
              <a:buSzPts val="1400"/>
              <a:buFont typeface="Raleway"/>
              <a:buChar char="●"/>
              <a:defRPr>
                <a:latin typeface="Raleway"/>
                <a:ea typeface="Raleway"/>
                <a:cs typeface="Raleway"/>
                <a:sym typeface="Raleway"/>
              </a:defRPr>
            </a:lvl4pPr>
            <a:lvl5pPr indent="-317500" lvl="4" marL="2286000">
              <a:lnSpc>
                <a:spcPct val="115000"/>
              </a:lnSpc>
              <a:spcBef>
                <a:spcPts val="1600"/>
              </a:spcBef>
              <a:spcAft>
                <a:spcPts val="0"/>
              </a:spcAft>
              <a:buSzPts val="1400"/>
              <a:buFont typeface="Raleway"/>
              <a:buChar char="○"/>
              <a:defRPr>
                <a:latin typeface="Raleway"/>
                <a:ea typeface="Raleway"/>
                <a:cs typeface="Raleway"/>
                <a:sym typeface="Raleway"/>
              </a:defRPr>
            </a:lvl5pPr>
            <a:lvl6pPr indent="-317500" lvl="5" marL="2743200">
              <a:lnSpc>
                <a:spcPct val="115000"/>
              </a:lnSpc>
              <a:spcBef>
                <a:spcPts val="1600"/>
              </a:spcBef>
              <a:spcAft>
                <a:spcPts val="0"/>
              </a:spcAft>
              <a:buSzPts val="1400"/>
              <a:buFont typeface="Raleway"/>
              <a:buChar char="■"/>
              <a:defRPr>
                <a:latin typeface="Raleway"/>
                <a:ea typeface="Raleway"/>
                <a:cs typeface="Raleway"/>
                <a:sym typeface="Raleway"/>
              </a:defRPr>
            </a:lvl6pPr>
            <a:lvl7pPr indent="-317500" lvl="6" marL="3200400">
              <a:lnSpc>
                <a:spcPct val="115000"/>
              </a:lnSpc>
              <a:spcBef>
                <a:spcPts val="1600"/>
              </a:spcBef>
              <a:spcAft>
                <a:spcPts val="0"/>
              </a:spcAft>
              <a:buSzPts val="1400"/>
              <a:buFont typeface="Raleway"/>
              <a:buChar char="●"/>
              <a:defRPr>
                <a:latin typeface="Raleway"/>
                <a:ea typeface="Raleway"/>
                <a:cs typeface="Raleway"/>
                <a:sym typeface="Raleway"/>
              </a:defRPr>
            </a:lvl7pPr>
            <a:lvl8pPr indent="-317500" lvl="7" marL="3657600">
              <a:lnSpc>
                <a:spcPct val="115000"/>
              </a:lnSpc>
              <a:spcBef>
                <a:spcPts val="1600"/>
              </a:spcBef>
              <a:spcAft>
                <a:spcPts val="0"/>
              </a:spcAft>
              <a:buSzPts val="1400"/>
              <a:buFont typeface="Raleway"/>
              <a:buChar char="○"/>
              <a:defRPr>
                <a:latin typeface="Raleway"/>
                <a:ea typeface="Raleway"/>
                <a:cs typeface="Raleway"/>
                <a:sym typeface="Raleway"/>
              </a:defRPr>
            </a:lvl8pPr>
            <a:lvl9pPr indent="-317500" lvl="8" marL="4114800">
              <a:lnSpc>
                <a:spcPct val="115000"/>
              </a:lnSpc>
              <a:spcBef>
                <a:spcPts val="1600"/>
              </a:spcBef>
              <a:spcAft>
                <a:spcPts val="1600"/>
              </a:spcAft>
              <a:buSzPts val="1400"/>
              <a:buFont typeface="Raleway"/>
              <a:buChar char="■"/>
              <a:defRPr>
                <a:latin typeface="Raleway"/>
                <a:ea typeface="Raleway"/>
                <a:cs typeface="Raleway"/>
                <a:sym typeface="Raleway"/>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10.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4.png"/><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2.png"/><Relationship Id="rId4" Type="http://schemas.openxmlformats.org/officeDocument/2006/relationships/image" Target="../media/image1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hyperlink" Target="https://datahub.io/sports-data/english-premier-league#r"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4"/>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4800"/>
              <a:t>English Premier League: What makes a winner</a:t>
            </a:r>
            <a:endParaRPr>
              <a:latin typeface="Raleway"/>
              <a:ea typeface="Raleway"/>
              <a:cs typeface="Raleway"/>
              <a:sym typeface="Raleway"/>
            </a:endParaRPr>
          </a:p>
        </p:txBody>
      </p:sp>
      <p:sp>
        <p:nvSpPr>
          <p:cNvPr id="61" name="Google Shape;61;p14"/>
          <p:cNvSpPr txBox="1"/>
          <p:nvPr>
            <p:ph idx="1" type="subTitle"/>
          </p:nvPr>
        </p:nvSpPr>
        <p:spPr>
          <a:xfrm>
            <a:off x="109900" y="2834125"/>
            <a:ext cx="8924400" cy="770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Anthony Meyers, Danny Moncada, &amp; Frankie Cancino</a:t>
            </a:r>
            <a:endParaRPr/>
          </a:p>
        </p:txBody>
      </p:sp>
      <p:pic>
        <p:nvPicPr>
          <p:cNvPr id="62" name="Google Shape;62;p14"/>
          <p:cNvPicPr preferRelativeResize="0"/>
          <p:nvPr/>
        </p:nvPicPr>
        <p:blipFill>
          <a:blip r:embed="rId3">
            <a:alphaModFix/>
          </a:blip>
          <a:stretch>
            <a:fillRect/>
          </a:stretch>
        </p:blipFill>
        <p:spPr>
          <a:xfrm>
            <a:off x="6994025" y="3406925"/>
            <a:ext cx="1952625" cy="8191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23"/>
          <p:cNvSpPr txBox="1"/>
          <p:nvPr>
            <p:ph type="title"/>
          </p:nvPr>
        </p:nvSpPr>
        <p:spPr>
          <a:xfrm>
            <a:off x="311700" y="216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Analyses: Home Form</a:t>
            </a:r>
            <a:endParaRPr/>
          </a:p>
        </p:txBody>
      </p:sp>
      <p:pic>
        <p:nvPicPr>
          <p:cNvPr id="129" name="Google Shape;129;p23"/>
          <p:cNvPicPr preferRelativeResize="0"/>
          <p:nvPr/>
        </p:nvPicPr>
        <p:blipFill>
          <a:blip r:embed="rId3">
            <a:alphaModFix/>
          </a:blip>
          <a:stretch>
            <a:fillRect/>
          </a:stretch>
        </p:blipFill>
        <p:spPr>
          <a:xfrm>
            <a:off x="333500" y="862000"/>
            <a:ext cx="3942051" cy="3900501"/>
          </a:xfrm>
          <a:prstGeom prst="rect">
            <a:avLst/>
          </a:prstGeom>
          <a:noFill/>
          <a:ln>
            <a:noFill/>
          </a:ln>
        </p:spPr>
      </p:pic>
      <p:pic>
        <p:nvPicPr>
          <p:cNvPr id="130" name="Google Shape;130;p23"/>
          <p:cNvPicPr preferRelativeResize="0"/>
          <p:nvPr/>
        </p:nvPicPr>
        <p:blipFill>
          <a:blip r:embed="rId4">
            <a:alphaModFix/>
          </a:blip>
          <a:stretch>
            <a:fillRect/>
          </a:stretch>
        </p:blipFill>
        <p:spPr>
          <a:xfrm>
            <a:off x="4351751" y="865325"/>
            <a:ext cx="4563651" cy="404411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24"/>
          <p:cNvSpPr txBox="1"/>
          <p:nvPr>
            <p:ph type="title"/>
          </p:nvPr>
        </p:nvSpPr>
        <p:spPr>
          <a:xfrm>
            <a:off x="311700" y="216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Analyses: Away Form</a:t>
            </a:r>
            <a:endParaRPr/>
          </a:p>
        </p:txBody>
      </p:sp>
      <p:pic>
        <p:nvPicPr>
          <p:cNvPr id="136" name="Google Shape;136;p24"/>
          <p:cNvPicPr preferRelativeResize="0"/>
          <p:nvPr/>
        </p:nvPicPr>
        <p:blipFill>
          <a:blip r:embed="rId3">
            <a:alphaModFix/>
          </a:blip>
          <a:stretch>
            <a:fillRect/>
          </a:stretch>
        </p:blipFill>
        <p:spPr>
          <a:xfrm>
            <a:off x="235500" y="862001"/>
            <a:ext cx="4230578" cy="3918350"/>
          </a:xfrm>
          <a:prstGeom prst="rect">
            <a:avLst/>
          </a:prstGeom>
          <a:noFill/>
          <a:ln>
            <a:noFill/>
          </a:ln>
        </p:spPr>
      </p:pic>
      <p:pic>
        <p:nvPicPr>
          <p:cNvPr id="137" name="Google Shape;137;p24"/>
          <p:cNvPicPr preferRelativeResize="0"/>
          <p:nvPr/>
        </p:nvPicPr>
        <p:blipFill>
          <a:blip r:embed="rId4">
            <a:alphaModFix/>
          </a:blip>
          <a:stretch>
            <a:fillRect/>
          </a:stretch>
        </p:blipFill>
        <p:spPr>
          <a:xfrm>
            <a:off x="4214825" y="737575"/>
            <a:ext cx="4863075" cy="410687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2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Analyses: Coefficients (k = 4)</a:t>
            </a:r>
            <a:endParaRPr/>
          </a:p>
        </p:txBody>
      </p:sp>
      <p:graphicFrame>
        <p:nvGraphicFramePr>
          <p:cNvPr id="143" name="Google Shape;143;p25"/>
          <p:cNvGraphicFramePr/>
          <p:nvPr/>
        </p:nvGraphicFramePr>
        <p:xfrm>
          <a:off x="273513" y="1342460"/>
          <a:ext cx="3000000" cy="3000000"/>
        </p:xfrm>
        <a:graphic>
          <a:graphicData uri="http://schemas.openxmlformats.org/drawingml/2006/table">
            <a:tbl>
              <a:tblPr>
                <a:noFill/>
                <a:tableStyleId>{9229E047-B6AE-4FF9-AF3D-E3A0D4F27C9C}</a:tableStyleId>
              </a:tblPr>
              <a:tblGrid>
                <a:gridCol w="1274650"/>
                <a:gridCol w="2799175"/>
                <a:gridCol w="657550"/>
                <a:gridCol w="999950"/>
                <a:gridCol w="1432825"/>
                <a:gridCol w="1432825"/>
              </a:tblGrid>
              <a:tr h="402250">
                <a:tc>
                  <a:txBody>
                    <a:bodyPr/>
                    <a:lstStyle/>
                    <a:p>
                      <a:pPr indent="0" lvl="0" marL="0" rtl="0" algn="l">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gridSpan="2">
                  <a:txBody>
                    <a:bodyPr/>
                    <a:lstStyle/>
                    <a:p>
                      <a:pPr indent="0" lvl="0" marL="0" rtl="0" algn="r">
                        <a:spcBef>
                          <a:spcPts val="0"/>
                        </a:spcBef>
                        <a:spcAft>
                          <a:spcPts val="0"/>
                        </a:spcAft>
                        <a:buNone/>
                      </a:pPr>
                      <a:r>
                        <a:rPr lang="en"/>
                        <a:t>90% Confidence Interval</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hMerge="1"/>
              </a:tr>
              <a:tr h="402250">
                <a:tc>
                  <a:txBody>
                    <a:bodyPr/>
                    <a:lstStyle/>
                    <a:p>
                      <a:pPr indent="0" lvl="0" marL="0" rtl="0" algn="l">
                        <a:spcBef>
                          <a:spcPts val="0"/>
                        </a:spcBef>
                        <a:spcAft>
                          <a:spcPts val="0"/>
                        </a:spcAft>
                        <a:buNone/>
                      </a:pPr>
                      <a:r>
                        <a:rPr b="1" lang="en"/>
                        <a:t>Predictor</a:t>
                      </a:r>
                      <a:endParaRPr b="1"/>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b="1" lang="en"/>
                        <a:t>Description</a:t>
                      </a:r>
                      <a:endParaRPr b="1"/>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b="1" lang="en">
                          <a:solidFill>
                            <a:schemeClr val="dk1"/>
                          </a:solidFill>
                        </a:rPr>
                        <a:t>β</a:t>
                      </a:r>
                      <a:endParaRPr b="1"/>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r">
                        <a:spcBef>
                          <a:spcPts val="0"/>
                        </a:spcBef>
                        <a:spcAft>
                          <a:spcPts val="0"/>
                        </a:spcAft>
                        <a:buNone/>
                      </a:pPr>
                      <a:r>
                        <a:rPr b="1" lang="en"/>
                        <a:t>Estimate</a:t>
                      </a:r>
                      <a:endParaRPr b="1"/>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r">
                        <a:spcBef>
                          <a:spcPts val="0"/>
                        </a:spcBef>
                        <a:spcAft>
                          <a:spcPts val="0"/>
                        </a:spcAft>
                        <a:buNone/>
                      </a:pPr>
                      <a:r>
                        <a:rPr b="1" lang="en"/>
                        <a:t>5%</a:t>
                      </a:r>
                      <a:endParaRPr b="1"/>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r">
                        <a:spcBef>
                          <a:spcPts val="0"/>
                        </a:spcBef>
                        <a:spcAft>
                          <a:spcPts val="0"/>
                        </a:spcAft>
                        <a:buNone/>
                      </a:pPr>
                      <a:r>
                        <a:rPr b="1" lang="en"/>
                        <a:t>95%</a:t>
                      </a:r>
                      <a:endParaRPr b="1"/>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000000"/>
                      </a:solidFill>
                      <a:prstDash val="solid"/>
                      <a:round/>
                      <a:headEnd len="sm" w="sm" type="none"/>
                      <a:tailEnd len="sm" w="sm" type="none"/>
                    </a:lnB>
                  </a:tcPr>
                </a:tc>
              </a:tr>
              <a:tr h="437075">
                <a:tc>
                  <a:txBody>
                    <a:bodyPr/>
                    <a:lstStyle/>
                    <a:p>
                      <a:pPr indent="0" lvl="0" marL="0" rtl="0" algn="l">
                        <a:spcBef>
                          <a:spcPts val="0"/>
                        </a:spcBef>
                        <a:spcAft>
                          <a:spcPts val="0"/>
                        </a:spcAft>
                        <a:buNone/>
                      </a:pPr>
                      <a:r>
                        <a:rPr lang="en"/>
                        <a:t>Home_GF</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a:t>Goals for at home stadium</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a:t>β1</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a:t>0.15763</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a:t>0.11811</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a:t>0.19714</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437075">
                <a:tc>
                  <a:txBody>
                    <a:bodyPr/>
                    <a:lstStyle/>
                    <a:p>
                      <a:pPr indent="0" lvl="0" marL="0" rtl="0" algn="l">
                        <a:spcBef>
                          <a:spcPts val="0"/>
                        </a:spcBef>
                        <a:spcAft>
                          <a:spcPts val="0"/>
                        </a:spcAft>
                        <a:buNone/>
                      </a:pPr>
                      <a:r>
                        <a:rPr lang="en"/>
                        <a:t>Home_GA</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a:t>Goals against at home stadium</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a:t>β2</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a:t>-0.25643</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a:t>-</a:t>
                      </a:r>
                      <a:r>
                        <a:rPr lang="en"/>
                        <a:t>0.30877</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a:t>-</a:t>
                      </a:r>
                      <a:r>
                        <a:rPr lang="en"/>
                        <a:t>0.20408</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437075">
                <a:tc>
                  <a:txBody>
                    <a:bodyPr/>
                    <a:lstStyle/>
                    <a:p>
                      <a:pPr indent="0" lvl="0" marL="0" rtl="0" algn="l">
                        <a:spcBef>
                          <a:spcPts val="0"/>
                        </a:spcBef>
                        <a:spcAft>
                          <a:spcPts val="0"/>
                        </a:spcAft>
                        <a:buNone/>
                      </a:pPr>
                      <a:r>
                        <a:rPr lang="en"/>
                        <a:t>Away_GF</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a:t>Goals for at away stadiums</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a:t>β3</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a:t>0.20166</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a:t>0.15450</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a:t>0.24881</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437075">
                <a:tc>
                  <a:txBody>
                    <a:bodyPr/>
                    <a:lstStyle/>
                    <a:p>
                      <a:pPr indent="0" lvl="0" marL="0" rtl="0" algn="l">
                        <a:spcBef>
                          <a:spcPts val="0"/>
                        </a:spcBef>
                        <a:spcAft>
                          <a:spcPts val="0"/>
                        </a:spcAft>
                        <a:buNone/>
                      </a:pPr>
                      <a:r>
                        <a:rPr lang="en"/>
                        <a:t>Away_GA</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a:t>Goals against at away stadiums</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a:t>β4</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a:t>-0.20474</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a:t>-</a:t>
                      </a:r>
                      <a:r>
                        <a:rPr lang="en"/>
                        <a:t>0.25167</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a:t>-</a:t>
                      </a:r>
                      <a:r>
                        <a:rPr lang="en"/>
                        <a:t>0.15781</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sp>
        <p:nvSpPr>
          <p:cNvPr id="144" name="Google Shape;144;p25"/>
          <p:cNvSpPr txBox="1"/>
          <p:nvPr>
            <p:ph idx="1" type="body"/>
          </p:nvPr>
        </p:nvSpPr>
        <p:spPr>
          <a:xfrm>
            <a:off x="311725" y="4053750"/>
            <a:ext cx="8520600" cy="698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Confidence intervals define the range in which the true population effect of the predictors will lie</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Conclusion</a:t>
            </a:r>
            <a:endParaRPr/>
          </a:p>
        </p:txBody>
      </p:sp>
      <p:sp>
        <p:nvSpPr>
          <p:cNvPr id="150" name="Google Shape;150;p2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sz="2400"/>
              <a:t>The estimates from the linear model provide predicted value changes in the final standing of a team based on goals for and goals against as the home and away team, respectively</a:t>
            </a:r>
            <a:endParaRPr sz="2400"/>
          </a:p>
          <a:p>
            <a:pPr indent="-381000" lvl="0" marL="457200" rtl="0" algn="l">
              <a:spcBef>
                <a:spcPts val="0"/>
              </a:spcBef>
              <a:spcAft>
                <a:spcPts val="0"/>
              </a:spcAft>
              <a:buSzPts val="2400"/>
              <a:buChar char="●"/>
            </a:pPr>
            <a:r>
              <a:rPr lang="en" sz="2400"/>
              <a:t>These predictors can be utilized to efficiently deploy marketing capital to the team segments (cities, fans, etc.) to maximize earned revenue or to maximize broadcasting capital to potentially high profile matches</a:t>
            </a:r>
            <a:endParaRPr sz="24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2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Outcomes</a:t>
            </a:r>
            <a:endParaRPr/>
          </a:p>
        </p:txBody>
      </p:sp>
      <p:sp>
        <p:nvSpPr>
          <p:cNvPr id="156" name="Google Shape;156;p2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sz="2400"/>
              <a:t>Based on the k=4 model of goals, from our sampling:</a:t>
            </a:r>
            <a:endParaRPr sz="2400"/>
          </a:p>
          <a:p>
            <a:pPr indent="-381000" lvl="1" marL="914400" rtl="0" algn="l">
              <a:spcBef>
                <a:spcPts val="0"/>
              </a:spcBef>
              <a:spcAft>
                <a:spcPts val="0"/>
              </a:spcAft>
              <a:buSzPts val="2400"/>
              <a:buChar char="○"/>
            </a:pPr>
            <a:r>
              <a:rPr lang="en" sz="2400"/>
              <a:t>Scoring a goal as the </a:t>
            </a:r>
            <a:r>
              <a:rPr lang="en" sz="2400" u="sng"/>
              <a:t>away</a:t>
            </a:r>
            <a:r>
              <a:rPr lang="en" sz="2400"/>
              <a:t> team is 27.9% more valuable than a home goal to a higher finish</a:t>
            </a:r>
            <a:endParaRPr sz="2400"/>
          </a:p>
          <a:p>
            <a:pPr indent="-381000" lvl="1" marL="914400" rtl="0" algn="l">
              <a:spcBef>
                <a:spcPts val="0"/>
              </a:spcBef>
              <a:spcAft>
                <a:spcPts val="0"/>
              </a:spcAft>
              <a:buSzPts val="2400"/>
              <a:buChar char="○"/>
            </a:pPr>
            <a:r>
              <a:rPr lang="en" sz="2400"/>
              <a:t>Conceding a goal at </a:t>
            </a:r>
            <a:r>
              <a:rPr lang="en" sz="2400" u="sng"/>
              <a:t>home</a:t>
            </a:r>
            <a:r>
              <a:rPr lang="en" sz="2400"/>
              <a:t> is 25.2% more damaging than conceding a goal away</a:t>
            </a:r>
            <a:endParaRPr sz="2400"/>
          </a:p>
          <a:p>
            <a:pPr indent="-381000" lvl="0" marL="457200" rtl="0" algn="l">
              <a:spcBef>
                <a:spcPts val="0"/>
              </a:spcBef>
              <a:spcAft>
                <a:spcPts val="0"/>
              </a:spcAft>
              <a:buSzPts val="2400"/>
              <a:buChar char="●"/>
            </a:pPr>
            <a:r>
              <a:rPr lang="en" sz="2400"/>
              <a:t>Consider heavier marketing towards teams that score at high rates as the </a:t>
            </a:r>
            <a:r>
              <a:rPr i="1" lang="en" sz="2400"/>
              <a:t>visiting team</a:t>
            </a:r>
            <a:r>
              <a:rPr lang="en" sz="2400"/>
              <a:t> and that do not concede goals </a:t>
            </a:r>
            <a:r>
              <a:rPr i="1" lang="en" sz="2400"/>
              <a:t>at home</a:t>
            </a:r>
            <a:endParaRPr i="1" sz="24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2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Follow-up</a:t>
            </a:r>
            <a:endParaRPr/>
          </a:p>
        </p:txBody>
      </p:sp>
      <p:sp>
        <p:nvSpPr>
          <p:cNvPr id="162" name="Google Shape;162;p2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sz="2400"/>
              <a:t>With further research and data, predictors of the </a:t>
            </a:r>
            <a:r>
              <a:rPr i="1" lang="en" sz="2400"/>
              <a:t>goals for</a:t>
            </a:r>
            <a:r>
              <a:rPr lang="en" sz="2400"/>
              <a:t> and </a:t>
            </a:r>
            <a:r>
              <a:rPr i="1" lang="en" sz="2400"/>
              <a:t>goals against</a:t>
            </a:r>
            <a:r>
              <a:rPr lang="en" sz="2400"/>
              <a:t> predictors could supplement the analysis and allow for prediction and forecasting capabilities</a:t>
            </a:r>
            <a:endParaRPr sz="2400"/>
          </a:p>
          <a:p>
            <a:pPr indent="-381000" lvl="0" marL="457200" rtl="0" algn="l">
              <a:spcBef>
                <a:spcPts val="0"/>
              </a:spcBef>
              <a:spcAft>
                <a:spcPts val="0"/>
              </a:spcAft>
              <a:buSzPts val="2400"/>
              <a:buChar char="●"/>
            </a:pPr>
            <a:r>
              <a:rPr lang="en" sz="2400"/>
              <a:t>Further evaluation of market research can compliment analytical approaches for counter cases that fall out of the scope of the analysis results</a:t>
            </a:r>
            <a:endParaRPr sz="24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29"/>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4800"/>
              <a:t>Questions?</a:t>
            </a:r>
            <a:endParaRPr>
              <a:latin typeface="Raleway"/>
              <a:ea typeface="Raleway"/>
              <a:cs typeface="Raleway"/>
              <a:sym typeface="Raleway"/>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p15"/>
          <p:cNvSpPr txBox="1"/>
          <p:nvPr>
            <p:ph type="title"/>
          </p:nvPr>
        </p:nvSpPr>
        <p:spPr>
          <a:xfrm>
            <a:off x="311700" y="2926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English Premier League - Contextual Overview</a:t>
            </a:r>
            <a:endParaRPr/>
          </a:p>
        </p:txBody>
      </p:sp>
      <p:sp>
        <p:nvSpPr>
          <p:cNvPr id="68" name="Google Shape;68;p15"/>
          <p:cNvSpPr txBox="1"/>
          <p:nvPr>
            <p:ph idx="1" type="body"/>
          </p:nvPr>
        </p:nvSpPr>
        <p:spPr>
          <a:xfrm>
            <a:off x="311700" y="923875"/>
            <a:ext cx="8520600" cy="40575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sz="2400">
                <a:solidFill>
                  <a:schemeClr val="dk1"/>
                </a:solidFill>
              </a:rPr>
              <a:t># 1 Football (Soccer) League in the world - Bleacher Report</a:t>
            </a:r>
            <a:endParaRPr sz="2400">
              <a:solidFill>
                <a:schemeClr val="dk1"/>
              </a:solidFill>
            </a:endParaRPr>
          </a:p>
          <a:p>
            <a:pPr indent="-381000" lvl="0" marL="457200" rtl="0" algn="l">
              <a:spcBef>
                <a:spcPts val="0"/>
              </a:spcBef>
              <a:spcAft>
                <a:spcPts val="0"/>
              </a:spcAft>
              <a:buSzPts val="2400"/>
              <a:buChar char="●"/>
            </a:pPr>
            <a:r>
              <a:rPr lang="en" sz="2400">
                <a:solidFill>
                  <a:schemeClr val="dk1"/>
                </a:solidFill>
              </a:rPr>
              <a:t>Average per match television audience for NBC: </a:t>
            </a:r>
            <a:r>
              <a:rPr lang="en" sz="2400">
                <a:solidFill>
                  <a:srgbClr val="FF0000"/>
                </a:solidFill>
              </a:rPr>
              <a:t>449,000</a:t>
            </a:r>
            <a:endParaRPr sz="2400">
              <a:solidFill>
                <a:schemeClr val="dk1"/>
              </a:solidFill>
            </a:endParaRPr>
          </a:p>
          <a:p>
            <a:pPr indent="-381000" lvl="0" marL="457200" rtl="0" algn="l">
              <a:spcBef>
                <a:spcPts val="0"/>
              </a:spcBef>
              <a:spcAft>
                <a:spcPts val="0"/>
              </a:spcAft>
              <a:buSzPts val="2400"/>
              <a:buChar char="●"/>
            </a:pPr>
            <a:r>
              <a:rPr lang="en" sz="2400"/>
              <a:t>Top four teams receive automatic entry into the group stages of the UEFA Champions League:</a:t>
            </a:r>
            <a:endParaRPr sz="2400"/>
          </a:p>
          <a:p>
            <a:pPr indent="-381000" lvl="1" marL="914400" rtl="0" algn="l">
              <a:spcBef>
                <a:spcPts val="0"/>
              </a:spcBef>
              <a:spcAft>
                <a:spcPts val="0"/>
              </a:spcAft>
              <a:buSzPts val="2400"/>
              <a:buChar char="○"/>
            </a:pPr>
            <a:r>
              <a:rPr lang="en" sz="2400"/>
              <a:t>Team earns €15,250,000 for qualifying</a:t>
            </a:r>
            <a:endParaRPr sz="2400"/>
          </a:p>
          <a:p>
            <a:pPr indent="-381000" lvl="1" marL="914400" rtl="0" algn="l">
              <a:spcBef>
                <a:spcPts val="0"/>
              </a:spcBef>
              <a:spcAft>
                <a:spcPts val="0"/>
              </a:spcAft>
              <a:buSzPts val="2400"/>
              <a:buChar char="○"/>
            </a:pPr>
            <a:r>
              <a:rPr lang="en" sz="2400"/>
              <a:t>The 2012-2013 final at Wembley Stadium drew      </a:t>
            </a:r>
            <a:r>
              <a:rPr lang="en" sz="2400">
                <a:solidFill>
                  <a:srgbClr val="FF0000"/>
                </a:solidFill>
              </a:rPr>
              <a:t>360 million television viewers worldwide</a:t>
            </a:r>
            <a:endParaRPr sz="2400"/>
          </a:p>
          <a:p>
            <a:pPr indent="0" lvl="0" marL="914400" rtl="0" algn="l">
              <a:spcBef>
                <a:spcPts val="1600"/>
              </a:spcBef>
              <a:spcAft>
                <a:spcPts val="1600"/>
              </a:spcAft>
              <a:buNone/>
            </a:pPr>
            <a:r>
              <a:t/>
            </a:r>
            <a:endParaRPr sz="24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16"/>
          <p:cNvSpPr txBox="1"/>
          <p:nvPr>
            <p:ph type="title"/>
          </p:nvPr>
        </p:nvSpPr>
        <p:spPr>
          <a:xfrm>
            <a:off x="311700" y="216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Problem</a:t>
            </a:r>
            <a:endParaRPr/>
          </a:p>
        </p:txBody>
      </p:sp>
      <p:sp>
        <p:nvSpPr>
          <p:cNvPr id="74" name="Google Shape;74;p16"/>
          <p:cNvSpPr txBox="1"/>
          <p:nvPr>
            <p:ph idx="1" type="body"/>
          </p:nvPr>
        </p:nvSpPr>
        <p:spPr>
          <a:xfrm>
            <a:off x="180650" y="847675"/>
            <a:ext cx="5505600" cy="23121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Make effective marketing decisions by understanding the factors that influence a team’s final standings </a:t>
            </a:r>
            <a:endParaRPr/>
          </a:p>
          <a:p>
            <a:pPr indent="-342900" lvl="0" marL="457200" rtl="0" algn="l">
              <a:spcBef>
                <a:spcPts val="0"/>
              </a:spcBef>
              <a:spcAft>
                <a:spcPts val="0"/>
              </a:spcAft>
              <a:buSzPts val="1800"/>
              <a:buChar char="●"/>
            </a:pPr>
            <a:r>
              <a:rPr lang="en"/>
              <a:t>This will be vital to how teams and matches are highlighted for marketing potential</a:t>
            </a:r>
            <a:endParaRPr/>
          </a:p>
          <a:p>
            <a:pPr indent="-342900" lvl="0" marL="457200" rtl="0" algn="l">
              <a:spcBef>
                <a:spcPts val="0"/>
              </a:spcBef>
              <a:spcAft>
                <a:spcPts val="0"/>
              </a:spcAft>
              <a:buSzPts val="1800"/>
              <a:buChar char="●"/>
            </a:pPr>
            <a:r>
              <a:rPr lang="en"/>
              <a:t>Understanding these variables will allow effective deployment of marketing capital</a:t>
            </a:r>
            <a:endParaRPr/>
          </a:p>
        </p:txBody>
      </p:sp>
      <p:pic>
        <p:nvPicPr>
          <p:cNvPr id="75" name="Google Shape;75;p16"/>
          <p:cNvPicPr preferRelativeResize="0"/>
          <p:nvPr/>
        </p:nvPicPr>
        <p:blipFill>
          <a:blip r:embed="rId3">
            <a:alphaModFix/>
          </a:blip>
          <a:stretch>
            <a:fillRect/>
          </a:stretch>
        </p:blipFill>
        <p:spPr>
          <a:xfrm>
            <a:off x="5935950" y="570375"/>
            <a:ext cx="2938249" cy="4002750"/>
          </a:xfrm>
          <a:prstGeom prst="rect">
            <a:avLst/>
          </a:prstGeom>
          <a:noFill/>
          <a:ln>
            <a:noFill/>
          </a:ln>
        </p:spPr>
      </p:pic>
      <p:pic>
        <p:nvPicPr>
          <p:cNvPr id="76" name="Google Shape;76;p16"/>
          <p:cNvPicPr preferRelativeResize="0"/>
          <p:nvPr/>
        </p:nvPicPr>
        <p:blipFill>
          <a:blip r:embed="rId4">
            <a:alphaModFix/>
          </a:blip>
          <a:stretch>
            <a:fillRect/>
          </a:stretch>
        </p:blipFill>
        <p:spPr>
          <a:xfrm>
            <a:off x="2322075" y="3202062"/>
            <a:ext cx="3282888" cy="1846625"/>
          </a:xfrm>
          <a:prstGeom prst="rect">
            <a:avLst/>
          </a:prstGeom>
          <a:noFill/>
          <a:ln>
            <a:noFill/>
          </a:ln>
        </p:spPr>
      </p:pic>
      <p:sp>
        <p:nvSpPr>
          <p:cNvPr id="77" name="Google Shape;77;p16"/>
          <p:cNvSpPr/>
          <p:nvPr/>
        </p:nvSpPr>
        <p:spPr>
          <a:xfrm>
            <a:off x="499225" y="3218325"/>
            <a:ext cx="1679400" cy="1814100"/>
          </a:xfrm>
          <a:prstGeom prst="flowChartAlternateProcess">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200">
                <a:solidFill>
                  <a:schemeClr val="dk1"/>
                </a:solidFill>
                <a:latin typeface="Raleway"/>
                <a:ea typeface="Raleway"/>
                <a:cs typeface="Raleway"/>
                <a:sym typeface="Raleway"/>
              </a:rPr>
              <a:t>Leicester City, who started the season with a </a:t>
            </a:r>
            <a:r>
              <a:rPr b="1" lang="en" sz="1200">
                <a:solidFill>
                  <a:schemeClr val="dk1"/>
                </a:solidFill>
                <a:latin typeface="Raleway"/>
                <a:ea typeface="Raleway"/>
                <a:cs typeface="Raleway"/>
                <a:sym typeface="Raleway"/>
              </a:rPr>
              <a:t>5,000 to 1 </a:t>
            </a:r>
            <a:r>
              <a:rPr lang="en" sz="1200">
                <a:solidFill>
                  <a:schemeClr val="dk1"/>
                </a:solidFill>
                <a:latin typeface="Raleway"/>
                <a:ea typeface="Raleway"/>
                <a:cs typeface="Raleway"/>
                <a:sym typeface="Raleway"/>
              </a:rPr>
              <a:t>chance to win the Premier League, hoist the trophy at the end of the 2015-2016 seaso</a:t>
            </a:r>
            <a:r>
              <a:rPr lang="en" sz="900">
                <a:solidFill>
                  <a:schemeClr val="dk1"/>
                </a:solidFill>
                <a:latin typeface="Raleway"/>
                <a:ea typeface="Raleway"/>
                <a:cs typeface="Raleway"/>
                <a:sym typeface="Raleway"/>
              </a:rPr>
              <a:t>n</a:t>
            </a:r>
            <a:endParaRPr/>
          </a:p>
        </p:txBody>
      </p:sp>
      <p:graphicFrame>
        <p:nvGraphicFramePr>
          <p:cNvPr id="78" name="Google Shape;78;p16"/>
          <p:cNvGraphicFramePr/>
          <p:nvPr/>
        </p:nvGraphicFramePr>
        <p:xfrm>
          <a:off x="5859750" y="333850"/>
          <a:ext cx="3000000" cy="3000000"/>
        </p:xfrm>
        <a:graphic>
          <a:graphicData uri="http://schemas.openxmlformats.org/drawingml/2006/table">
            <a:tbl>
              <a:tblPr>
                <a:noFill/>
                <a:tableStyleId>{9229E047-B6AE-4FF9-AF3D-E3A0D4F27C9C}</a:tableStyleId>
              </a:tblPr>
              <a:tblGrid>
                <a:gridCol w="595225"/>
                <a:gridCol w="1119150"/>
                <a:gridCol w="1223900"/>
              </a:tblGrid>
              <a:tr h="381000">
                <a:tc>
                  <a:txBody>
                    <a:bodyPr/>
                    <a:lstStyle/>
                    <a:p>
                      <a:pPr indent="0" lvl="0" marL="0" rtl="0" algn="l">
                        <a:spcBef>
                          <a:spcPts val="0"/>
                        </a:spcBef>
                        <a:spcAft>
                          <a:spcPts val="0"/>
                        </a:spcAft>
                        <a:buNone/>
                      </a:pPr>
                      <a:r>
                        <a:rPr lang="en" sz="900"/>
                        <a:t>Season</a:t>
                      </a:r>
                      <a:endParaRPr sz="9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sz="900"/>
                        <a:t>Champion</a:t>
                      </a:r>
                      <a:endParaRPr sz="9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sz="900"/>
                        <a:t>Runner Ups</a:t>
                      </a:r>
                      <a:endParaRPr sz="9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sp>
        <p:nvSpPr>
          <p:cNvPr id="79" name="Google Shape;79;p16"/>
          <p:cNvSpPr txBox="1"/>
          <p:nvPr/>
        </p:nvSpPr>
        <p:spPr>
          <a:xfrm>
            <a:off x="5861450" y="4520250"/>
            <a:ext cx="2938200" cy="16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Premier League Top 4 Finishers, ‘09-’10 to Present</a:t>
            </a:r>
            <a:endParaRPr sz="9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pic>
        <p:nvPicPr>
          <p:cNvPr id="84" name="Google Shape;84;p17"/>
          <p:cNvPicPr preferRelativeResize="0"/>
          <p:nvPr/>
        </p:nvPicPr>
        <p:blipFill>
          <a:blip r:embed="rId3">
            <a:alphaModFix/>
          </a:blip>
          <a:stretch>
            <a:fillRect/>
          </a:stretch>
        </p:blipFill>
        <p:spPr>
          <a:xfrm>
            <a:off x="311700" y="681625"/>
            <a:ext cx="3702399" cy="4157075"/>
          </a:xfrm>
          <a:prstGeom prst="rect">
            <a:avLst/>
          </a:prstGeom>
          <a:noFill/>
          <a:ln>
            <a:noFill/>
          </a:ln>
        </p:spPr>
      </p:pic>
      <p:sp>
        <p:nvSpPr>
          <p:cNvPr id="85" name="Google Shape;85;p17"/>
          <p:cNvSpPr txBox="1"/>
          <p:nvPr>
            <p:ph idx="1" type="body"/>
          </p:nvPr>
        </p:nvSpPr>
        <p:spPr>
          <a:xfrm>
            <a:off x="4231825" y="1152475"/>
            <a:ext cx="46005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Char char="●"/>
            </a:pPr>
            <a:r>
              <a:rPr lang="en">
                <a:solidFill>
                  <a:schemeClr val="dk1"/>
                </a:solidFill>
              </a:rPr>
              <a:t>Sponsorship deals increasing in value for top performing teams</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English Premier League also increasing advertising opportunities</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Analysis can also supplement consulting capabilities for companies looking to bid on english premier league sponsorships</a:t>
            </a:r>
            <a:endParaRPr>
              <a:solidFill>
                <a:schemeClr val="dk1"/>
              </a:solidFill>
            </a:endParaRPr>
          </a:p>
        </p:txBody>
      </p:sp>
      <p:sp>
        <p:nvSpPr>
          <p:cNvPr id="86" name="Google Shape;86;p17"/>
          <p:cNvSpPr/>
          <p:nvPr/>
        </p:nvSpPr>
        <p:spPr>
          <a:xfrm>
            <a:off x="476250" y="721100"/>
            <a:ext cx="3258900" cy="2448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7"/>
          <p:cNvSpPr txBox="1"/>
          <p:nvPr>
            <p:ph type="title"/>
          </p:nvPr>
        </p:nvSpPr>
        <p:spPr>
          <a:xfrm>
            <a:off x="311700" y="216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Problem</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Avenues of Exploration</a:t>
            </a:r>
            <a:endParaRPr/>
          </a:p>
        </p:txBody>
      </p:sp>
      <p:sp>
        <p:nvSpPr>
          <p:cNvPr id="93" name="Google Shape;93;p18"/>
          <p:cNvSpPr txBox="1"/>
          <p:nvPr>
            <p:ph idx="1" type="body"/>
          </p:nvPr>
        </p:nvSpPr>
        <p:spPr>
          <a:xfrm>
            <a:off x="311700" y="1000075"/>
            <a:ext cx="8520600" cy="34164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sz="2400"/>
              <a:t>Identify the top teams</a:t>
            </a:r>
            <a:endParaRPr sz="2400"/>
          </a:p>
          <a:p>
            <a:pPr indent="-381000" lvl="0" marL="457200" rtl="0" algn="l">
              <a:spcBef>
                <a:spcPts val="0"/>
              </a:spcBef>
              <a:spcAft>
                <a:spcPts val="0"/>
              </a:spcAft>
              <a:buSzPts val="2400"/>
              <a:buChar char="●"/>
            </a:pPr>
            <a:r>
              <a:rPr lang="en" sz="2400"/>
              <a:t>Identify the top matches</a:t>
            </a:r>
            <a:endParaRPr sz="2400"/>
          </a:p>
          <a:p>
            <a:pPr indent="-381000" lvl="0" marL="457200" rtl="0" algn="l">
              <a:spcBef>
                <a:spcPts val="0"/>
              </a:spcBef>
              <a:spcAft>
                <a:spcPts val="0"/>
              </a:spcAft>
              <a:buSzPts val="2400"/>
              <a:buChar char="●"/>
            </a:pPr>
            <a:r>
              <a:rPr lang="en" sz="2400"/>
              <a:t>What data is out there?</a:t>
            </a:r>
            <a:endParaRPr sz="2400"/>
          </a:p>
          <a:p>
            <a:pPr indent="-381000" lvl="1" marL="914400" rtl="0" algn="l">
              <a:spcBef>
                <a:spcPts val="0"/>
              </a:spcBef>
              <a:spcAft>
                <a:spcPts val="0"/>
              </a:spcAft>
              <a:buSzPts val="2400"/>
              <a:buChar char="○"/>
            </a:pPr>
            <a:r>
              <a:rPr lang="en" sz="2400"/>
              <a:t>Goals scored, yellow/red cards received, number of saves per match, number of shots (on/off target)</a:t>
            </a:r>
            <a:endParaRPr sz="2400"/>
          </a:p>
          <a:p>
            <a:pPr indent="-381000" lvl="0" marL="457200" rtl="0" algn="l">
              <a:spcBef>
                <a:spcPts val="0"/>
              </a:spcBef>
              <a:spcAft>
                <a:spcPts val="0"/>
              </a:spcAft>
              <a:buSzPts val="2400"/>
              <a:buChar char="●"/>
            </a:pPr>
            <a:r>
              <a:rPr lang="en" sz="2400"/>
              <a:t>What model do we create?</a:t>
            </a:r>
            <a:endParaRPr sz="2400"/>
          </a:p>
          <a:p>
            <a:pPr indent="-381000" lvl="1" marL="914400" rtl="0" algn="l">
              <a:spcBef>
                <a:spcPts val="0"/>
              </a:spcBef>
              <a:spcAft>
                <a:spcPts val="0"/>
              </a:spcAft>
              <a:buSzPts val="2400"/>
              <a:buChar char="○"/>
            </a:pPr>
            <a:r>
              <a:rPr lang="en" sz="2400"/>
              <a:t>Multiple linear regression</a:t>
            </a:r>
            <a:endParaRPr sz="2400"/>
          </a:p>
          <a:p>
            <a:pPr indent="-381000" lvl="0" marL="457200" marR="0" rtl="0" algn="l">
              <a:lnSpc>
                <a:spcPct val="115000"/>
              </a:lnSpc>
              <a:spcBef>
                <a:spcPts val="0"/>
              </a:spcBef>
              <a:spcAft>
                <a:spcPts val="0"/>
              </a:spcAft>
              <a:buClr>
                <a:srgbClr val="000000"/>
              </a:buClr>
              <a:buSzPts val="2400"/>
              <a:buFont typeface="Raleway"/>
              <a:buChar char="●"/>
            </a:pPr>
            <a:r>
              <a:rPr lang="en" sz="2400"/>
              <a:t>What can we conclude?</a:t>
            </a:r>
            <a:endParaRPr sz="2400"/>
          </a:p>
          <a:p>
            <a:pPr indent="-381000" lvl="0" marL="457200" rtl="0" algn="l">
              <a:spcBef>
                <a:spcPts val="0"/>
              </a:spcBef>
              <a:spcAft>
                <a:spcPts val="0"/>
              </a:spcAft>
              <a:buSzPts val="2400"/>
              <a:buChar char="●"/>
            </a:pPr>
            <a:r>
              <a:rPr lang="en" sz="2400"/>
              <a:t>Iterate</a:t>
            </a:r>
            <a:endParaRPr sz="24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9"/>
          <p:cNvSpPr txBox="1"/>
          <p:nvPr>
            <p:ph type="title"/>
          </p:nvPr>
        </p:nvSpPr>
        <p:spPr>
          <a:xfrm>
            <a:off x="311700" y="64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English Premier League Results 2009 - 2018</a:t>
            </a:r>
            <a:endParaRPr/>
          </a:p>
        </p:txBody>
      </p:sp>
      <p:sp>
        <p:nvSpPr>
          <p:cNvPr id="99" name="Google Shape;99;p19"/>
          <p:cNvSpPr txBox="1"/>
          <p:nvPr>
            <p:ph idx="1" type="body"/>
          </p:nvPr>
        </p:nvSpPr>
        <p:spPr>
          <a:xfrm>
            <a:off x="311700" y="619075"/>
            <a:ext cx="8520600" cy="4234500"/>
          </a:xfrm>
          <a:prstGeom prst="rect">
            <a:avLst/>
          </a:prstGeom>
        </p:spPr>
        <p:txBody>
          <a:bodyPr anchorCtr="0" anchor="t" bIns="91425" lIns="91425" spcFirstLastPara="1" rIns="91425" wrap="square" tIns="91425">
            <a:noAutofit/>
          </a:bodyPr>
          <a:lstStyle/>
          <a:p>
            <a:pPr indent="-374650" lvl="0" marL="457200" rtl="0" algn="l">
              <a:spcBef>
                <a:spcPts val="0"/>
              </a:spcBef>
              <a:spcAft>
                <a:spcPts val="0"/>
              </a:spcAft>
              <a:buSzPts val="2300"/>
              <a:buChar char="●"/>
            </a:pPr>
            <a:r>
              <a:rPr lang="en" sz="2300" u="sng">
                <a:solidFill>
                  <a:schemeClr val="hlink"/>
                </a:solidFill>
                <a:hlinkClick r:id="rId3"/>
              </a:rPr>
              <a:t>https://datahub.io/sports-data/english-premier-league#r</a:t>
            </a:r>
            <a:endParaRPr sz="2300"/>
          </a:p>
          <a:p>
            <a:pPr indent="-381000" lvl="1" marL="914400" rtl="0" algn="l">
              <a:spcBef>
                <a:spcPts val="0"/>
              </a:spcBef>
              <a:spcAft>
                <a:spcPts val="0"/>
              </a:spcAft>
              <a:buSzPts val="2400"/>
              <a:buChar char="○"/>
            </a:pPr>
            <a:r>
              <a:rPr lang="en" sz="2400"/>
              <a:t>Dataset contains data for last 10 seasons of English Premier League including the current season (over 3,000 matches) </a:t>
            </a:r>
            <a:endParaRPr sz="2400"/>
          </a:p>
          <a:p>
            <a:pPr indent="-381000" lvl="1" marL="914400" rtl="0" algn="l">
              <a:spcBef>
                <a:spcPts val="0"/>
              </a:spcBef>
              <a:spcAft>
                <a:spcPts val="0"/>
              </a:spcAft>
              <a:buSzPts val="2400"/>
              <a:buChar char="○"/>
            </a:pPr>
            <a:r>
              <a:rPr lang="en" sz="2400"/>
              <a:t>The data is refreshed weekly</a:t>
            </a:r>
            <a:endParaRPr sz="2400"/>
          </a:p>
          <a:p>
            <a:pPr indent="-381000" lvl="0" marL="457200" rtl="0" algn="l">
              <a:spcBef>
                <a:spcPts val="0"/>
              </a:spcBef>
              <a:spcAft>
                <a:spcPts val="0"/>
              </a:spcAft>
              <a:buSzPts val="2400"/>
              <a:buChar char="●"/>
            </a:pPr>
            <a:r>
              <a:rPr lang="en" sz="2400"/>
              <a:t>Predictors for our model (for both home and away)</a:t>
            </a:r>
            <a:endParaRPr sz="2400"/>
          </a:p>
          <a:p>
            <a:pPr indent="-381000" lvl="1" marL="914400" rtl="0" algn="l">
              <a:spcBef>
                <a:spcPts val="0"/>
              </a:spcBef>
              <a:spcAft>
                <a:spcPts val="0"/>
              </a:spcAft>
              <a:buSzPts val="2400"/>
              <a:buChar char="○"/>
            </a:pPr>
            <a:r>
              <a:rPr lang="en" sz="2400"/>
              <a:t>Goals For, Home Goals Against</a:t>
            </a:r>
            <a:endParaRPr sz="2400"/>
          </a:p>
          <a:p>
            <a:pPr indent="-381000" lvl="1" marL="914400" rtl="0" algn="l">
              <a:spcBef>
                <a:spcPts val="0"/>
              </a:spcBef>
              <a:spcAft>
                <a:spcPts val="0"/>
              </a:spcAft>
              <a:buSzPts val="2400"/>
              <a:buChar char="○"/>
            </a:pPr>
            <a:r>
              <a:rPr lang="en" sz="2400"/>
              <a:t>Shots, Shots on Target</a:t>
            </a:r>
            <a:endParaRPr sz="2400"/>
          </a:p>
          <a:p>
            <a:pPr indent="-381000" lvl="1" marL="914400" rtl="0" algn="l">
              <a:spcBef>
                <a:spcPts val="0"/>
              </a:spcBef>
              <a:spcAft>
                <a:spcPts val="0"/>
              </a:spcAft>
              <a:buSzPts val="2400"/>
              <a:buChar char="○"/>
            </a:pPr>
            <a:r>
              <a:rPr lang="en" sz="2400"/>
              <a:t>Fouls, Fouls Against</a:t>
            </a:r>
            <a:endParaRPr sz="2400"/>
          </a:p>
          <a:p>
            <a:pPr indent="-381000" lvl="1" marL="914400" rtl="0" algn="l">
              <a:spcBef>
                <a:spcPts val="0"/>
              </a:spcBef>
              <a:spcAft>
                <a:spcPts val="0"/>
              </a:spcAft>
              <a:buSzPts val="2400"/>
              <a:buChar char="○"/>
            </a:pPr>
            <a:r>
              <a:rPr lang="en" sz="2400"/>
              <a:t>Yellow/Red Cards for, Yellow/Red Cards against</a:t>
            </a:r>
            <a:endParaRPr sz="24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Analyses: Different k-values</a:t>
            </a:r>
            <a:endParaRPr/>
          </a:p>
        </p:txBody>
      </p:sp>
      <p:graphicFrame>
        <p:nvGraphicFramePr>
          <p:cNvPr id="105" name="Google Shape;105;p20"/>
          <p:cNvGraphicFramePr/>
          <p:nvPr/>
        </p:nvGraphicFramePr>
        <p:xfrm>
          <a:off x="692875" y="1126513"/>
          <a:ext cx="3000000" cy="3000000"/>
        </p:xfrm>
        <a:graphic>
          <a:graphicData uri="http://schemas.openxmlformats.org/drawingml/2006/table">
            <a:tbl>
              <a:tblPr>
                <a:noFill/>
                <a:tableStyleId>{9229E047-B6AE-4FF9-AF3D-E3A0D4F27C9C}</a:tableStyleId>
              </a:tblPr>
              <a:tblGrid>
                <a:gridCol w="1850250"/>
                <a:gridCol w="972525"/>
                <a:gridCol w="1832175"/>
                <a:gridCol w="1551650"/>
                <a:gridCol w="1551650"/>
              </a:tblGrid>
              <a:tr h="479025">
                <a:tc>
                  <a:txBody>
                    <a:bodyPr/>
                    <a:lstStyle/>
                    <a:p>
                      <a:pPr indent="0" lvl="0" marL="0" rtl="0" algn="l">
                        <a:spcBef>
                          <a:spcPts val="0"/>
                        </a:spcBef>
                        <a:spcAft>
                          <a:spcPts val="0"/>
                        </a:spcAft>
                        <a:buNone/>
                      </a:pPr>
                      <a:r>
                        <a:rPr b="1" lang="en" sz="1800"/>
                        <a:t>model</a:t>
                      </a:r>
                      <a:endParaRPr b="1" sz="1800"/>
                    </a:p>
                  </a:txBody>
                  <a:tcPr marT="91425" marB="91425" marR="91425" marL="91425">
                    <a:solidFill>
                      <a:srgbClr val="9FC5E8"/>
                    </a:solidFill>
                  </a:tcPr>
                </a:tc>
                <a:tc>
                  <a:txBody>
                    <a:bodyPr/>
                    <a:lstStyle/>
                    <a:p>
                      <a:pPr indent="0" lvl="0" marL="0" rtl="0" algn="r">
                        <a:spcBef>
                          <a:spcPts val="0"/>
                        </a:spcBef>
                        <a:spcAft>
                          <a:spcPts val="0"/>
                        </a:spcAft>
                        <a:buNone/>
                      </a:pPr>
                      <a:r>
                        <a:rPr b="1" lang="en" sz="1800"/>
                        <a:t>k</a:t>
                      </a:r>
                      <a:endParaRPr b="1" sz="1800"/>
                    </a:p>
                  </a:txBody>
                  <a:tcPr marT="91425" marB="91425" marR="91425" marL="91425">
                    <a:solidFill>
                      <a:srgbClr val="9FC5E8"/>
                    </a:solidFill>
                  </a:tcPr>
                </a:tc>
                <a:tc>
                  <a:txBody>
                    <a:bodyPr/>
                    <a:lstStyle/>
                    <a:p>
                      <a:pPr indent="0" lvl="0" marL="0" rtl="0" algn="r">
                        <a:spcBef>
                          <a:spcPts val="0"/>
                        </a:spcBef>
                        <a:spcAft>
                          <a:spcPts val="0"/>
                        </a:spcAft>
                        <a:buNone/>
                      </a:pPr>
                      <a:r>
                        <a:rPr b="1" lang="en" sz="1800"/>
                        <a:t>r-squared</a:t>
                      </a:r>
                      <a:endParaRPr b="1" sz="1800"/>
                    </a:p>
                  </a:txBody>
                  <a:tcPr marT="91425" marB="91425" marR="91425" marL="91425">
                    <a:solidFill>
                      <a:srgbClr val="9FC5E8"/>
                    </a:solidFill>
                  </a:tcPr>
                </a:tc>
                <a:tc>
                  <a:txBody>
                    <a:bodyPr/>
                    <a:lstStyle/>
                    <a:p>
                      <a:pPr indent="0" lvl="0" marL="0" rtl="0" algn="r">
                        <a:spcBef>
                          <a:spcPts val="0"/>
                        </a:spcBef>
                        <a:spcAft>
                          <a:spcPts val="0"/>
                        </a:spcAft>
                        <a:buNone/>
                      </a:pPr>
                      <a:r>
                        <a:rPr b="1" lang="en" sz="1800"/>
                        <a:t>s</a:t>
                      </a:r>
                      <a:endParaRPr b="1" sz="1800"/>
                    </a:p>
                  </a:txBody>
                  <a:tcPr marT="91425" marB="91425" marR="91425" marL="91425">
                    <a:solidFill>
                      <a:srgbClr val="9FC5E8"/>
                    </a:solidFill>
                  </a:tcPr>
                </a:tc>
                <a:tc>
                  <a:txBody>
                    <a:bodyPr/>
                    <a:lstStyle/>
                    <a:p>
                      <a:pPr indent="0" lvl="0" marL="0" rtl="0" algn="r">
                        <a:spcBef>
                          <a:spcPts val="0"/>
                        </a:spcBef>
                        <a:spcAft>
                          <a:spcPts val="0"/>
                        </a:spcAft>
                        <a:buNone/>
                      </a:pPr>
                      <a:r>
                        <a:rPr b="1" lang="en" sz="1800"/>
                        <a:t>p-value</a:t>
                      </a:r>
                      <a:endParaRPr b="1" sz="1800"/>
                    </a:p>
                  </a:txBody>
                  <a:tcPr marT="91425" marB="91425" marR="91425" marL="91425">
                    <a:solidFill>
                      <a:srgbClr val="9FC5E8"/>
                    </a:solidFill>
                  </a:tcPr>
                </a:tc>
              </a:tr>
              <a:tr h="525525">
                <a:tc>
                  <a:txBody>
                    <a:bodyPr/>
                    <a:lstStyle/>
                    <a:p>
                      <a:pPr indent="0" lvl="0" marL="0" rtl="0" algn="l">
                        <a:spcBef>
                          <a:spcPts val="0"/>
                        </a:spcBef>
                        <a:spcAft>
                          <a:spcPts val="0"/>
                        </a:spcAft>
                        <a:buNone/>
                      </a:pPr>
                      <a:r>
                        <a:rPr lang="en"/>
                        <a:t>All predictors</a:t>
                      </a:r>
                      <a:endParaRPr/>
                    </a:p>
                  </a:txBody>
                  <a:tcPr marT="91425" marB="91425" marR="91425" marL="91425"/>
                </a:tc>
                <a:tc>
                  <a:txBody>
                    <a:bodyPr/>
                    <a:lstStyle/>
                    <a:p>
                      <a:pPr indent="0" lvl="0" marL="0" rtl="0" algn="r">
                        <a:spcBef>
                          <a:spcPts val="0"/>
                        </a:spcBef>
                        <a:spcAft>
                          <a:spcPts val="0"/>
                        </a:spcAft>
                        <a:buNone/>
                      </a:pPr>
                      <a:r>
                        <a:rPr lang="en"/>
                        <a:t>22</a:t>
                      </a:r>
                      <a:endParaRPr/>
                    </a:p>
                  </a:txBody>
                  <a:tcPr marT="91425" marB="91425" marR="91425" marL="91425"/>
                </a:tc>
                <a:tc>
                  <a:txBody>
                    <a:bodyPr/>
                    <a:lstStyle/>
                    <a:p>
                      <a:pPr indent="0" lvl="0" marL="0" rtl="0" algn="r">
                        <a:lnSpc>
                          <a:spcPct val="115000"/>
                        </a:lnSpc>
                        <a:spcBef>
                          <a:spcPts val="0"/>
                        </a:spcBef>
                        <a:spcAft>
                          <a:spcPts val="0"/>
                        </a:spcAft>
                        <a:buNone/>
                      </a:pPr>
                      <a:r>
                        <a:rPr lang="en"/>
                        <a:t>0.8581877</a:t>
                      </a:r>
                      <a:endParaRPr/>
                    </a:p>
                  </a:txBody>
                  <a:tcPr marT="91425" marB="91425" marR="91425" marL="91425"/>
                </a:tc>
                <a:tc>
                  <a:txBody>
                    <a:bodyPr/>
                    <a:lstStyle/>
                    <a:p>
                      <a:pPr indent="0" lvl="0" marL="0" rtl="0" algn="r">
                        <a:lnSpc>
                          <a:spcPct val="115000"/>
                        </a:lnSpc>
                        <a:spcBef>
                          <a:spcPts val="0"/>
                        </a:spcBef>
                        <a:spcAft>
                          <a:spcPts val="0"/>
                        </a:spcAft>
                        <a:buNone/>
                      </a:pPr>
                      <a:r>
                        <a:rPr lang="en"/>
                        <a:t>2.325087</a:t>
                      </a:r>
                      <a:endParaRPr/>
                    </a:p>
                  </a:txBody>
                  <a:tcPr marT="91425" marB="91425" marR="91425" marL="91425"/>
                </a:tc>
                <a:tc>
                  <a:txBody>
                    <a:bodyPr/>
                    <a:lstStyle/>
                    <a:p>
                      <a:pPr indent="0" lvl="0" marL="0" rtl="0" algn="r">
                        <a:lnSpc>
                          <a:spcPct val="115000"/>
                        </a:lnSpc>
                        <a:spcBef>
                          <a:spcPts val="0"/>
                        </a:spcBef>
                        <a:spcAft>
                          <a:spcPts val="0"/>
                        </a:spcAft>
                        <a:buNone/>
                      </a:pPr>
                      <a:r>
                        <a:rPr lang="en"/>
                        <a:t>2.20E-16</a:t>
                      </a:r>
                      <a:endParaRPr/>
                    </a:p>
                  </a:txBody>
                  <a:tcPr marT="91425" marB="91425" marR="91425" marL="91425"/>
                </a:tc>
              </a:tr>
              <a:tr h="525525">
                <a:tc>
                  <a:txBody>
                    <a:bodyPr/>
                    <a:lstStyle/>
                    <a:p>
                      <a:pPr indent="0" lvl="0" marL="0" rtl="0" algn="l">
                        <a:spcBef>
                          <a:spcPts val="0"/>
                        </a:spcBef>
                        <a:spcAft>
                          <a:spcPts val="0"/>
                        </a:spcAft>
                        <a:buNone/>
                      </a:pPr>
                      <a:r>
                        <a:rPr lang="en"/>
                        <a:t>Goals and Shots</a:t>
                      </a:r>
                      <a:endParaRPr/>
                    </a:p>
                  </a:txBody>
                  <a:tcPr marT="91425" marB="91425" marR="91425" marL="91425">
                    <a:lnB cap="flat" cmpd="sng" w="9525">
                      <a:solidFill>
                        <a:srgbClr val="FF0000"/>
                      </a:solidFill>
                      <a:prstDash val="solid"/>
                      <a:round/>
                      <a:headEnd len="sm" w="sm" type="none"/>
                      <a:tailEnd len="sm" w="sm" type="none"/>
                    </a:lnB>
                  </a:tcPr>
                </a:tc>
                <a:tc>
                  <a:txBody>
                    <a:bodyPr/>
                    <a:lstStyle/>
                    <a:p>
                      <a:pPr indent="0" lvl="0" marL="0" rtl="0" algn="r">
                        <a:spcBef>
                          <a:spcPts val="0"/>
                        </a:spcBef>
                        <a:spcAft>
                          <a:spcPts val="0"/>
                        </a:spcAft>
                        <a:buNone/>
                      </a:pPr>
                      <a:r>
                        <a:rPr lang="en"/>
                        <a:t>8</a:t>
                      </a:r>
                      <a:endParaRPr/>
                    </a:p>
                  </a:txBody>
                  <a:tcPr marT="91425" marB="91425" marR="91425" marL="91425">
                    <a:lnB cap="flat" cmpd="sng" w="9525">
                      <a:solidFill>
                        <a:srgbClr val="FF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a:t>0.8510219</a:t>
                      </a:r>
                      <a:endParaRPr/>
                    </a:p>
                  </a:txBody>
                  <a:tcPr marT="91425" marB="91425" marR="91425" marL="91425">
                    <a:lnB cap="flat" cmpd="sng" w="9525">
                      <a:solidFill>
                        <a:srgbClr val="FF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a:t>2.28347</a:t>
                      </a:r>
                      <a:endParaRPr/>
                    </a:p>
                  </a:txBody>
                  <a:tcPr marT="91425" marB="91425" marR="91425" marL="91425">
                    <a:lnB cap="flat" cmpd="sng" w="9525">
                      <a:solidFill>
                        <a:srgbClr val="FF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a:t>2.20E-16</a:t>
                      </a:r>
                      <a:endParaRPr/>
                    </a:p>
                  </a:txBody>
                  <a:tcPr marT="91425" marB="91425" marR="91425" marL="91425">
                    <a:lnB cap="flat" cmpd="sng" w="9525">
                      <a:solidFill>
                        <a:srgbClr val="FF0000"/>
                      </a:solidFill>
                      <a:prstDash val="solid"/>
                      <a:round/>
                      <a:headEnd len="sm" w="sm" type="none"/>
                      <a:tailEnd len="sm" w="sm" type="none"/>
                    </a:lnB>
                  </a:tcPr>
                </a:tc>
              </a:tr>
              <a:tr h="525525">
                <a:tc>
                  <a:txBody>
                    <a:bodyPr/>
                    <a:lstStyle/>
                    <a:p>
                      <a:pPr indent="0" lvl="0" marL="0" rtl="0" algn="l">
                        <a:spcBef>
                          <a:spcPts val="0"/>
                        </a:spcBef>
                        <a:spcAft>
                          <a:spcPts val="0"/>
                        </a:spcAft>
                        <a:buNone/>
                      </a:pPr>
                      <a:r>
                        <a:rPr lang="en"/>
                        <a:t>Goals</a:t>
                      </a:r>
                      <a:endParaRPr/>
                    </a:p>
                  </a:txBody>
                  <a:tcPr marT="91425" marB="91425" marR="91425" marL="91425">
                    <a:lnL cap="flat" cmpd="sng" w="9525">
                      <a:solidFill>
                        <a:srgbClr val="FF0000"/>
                      </a:solidFill>
                      <a:prstDash val="solid"/>
                      <a:round/>
                      <a:headEnd len="sm" w="sm" type="none"/>
                      <a:tailEnd len="sm" w="sm" type="none"/>
                    </a:lnL>
                    <a:lnT cap="flat" cmpd="sng" w="9525">
                      <a:solidFill>
                        <a:srgbClr val="FF0000"/>
                      </a:solidFill>
                      <a:prstDash val="solid"/>
                      <a:round/>
                      <a:headEnd len="sm" w="sm" type="none"/>
                      <a:tailEnd len="sm" w="sm" type="none"/>
                    </a:lnT>
                    <a:lnB cap="flat" cmpd="sng" w="9525">
                      <a:solidFill>
                        <a:srgbClr val="FF0000"/>
                      </a:solidFill>
                      <a:prstDash val="solid"/>
                      <a:round/>
                      <a:headEnd len="sm" w="sm" type="none"/>
                      <a:tailEnd len="sm" w="sm" type="none"/>
                    </a:lnB>
                    <a:solidFill>
                      <a:srgbClr val="FFFFFF"/>
                    </a:solidFill>
                  </a:tcPr>
                </a:tc>
                <a:tc>
                  <a:txBody>
                    <a:bodyPr/>
                    <a:lstStyle/>
                    <a:p>
                      <a:pPr indent="0" lvl="0" marL="0" rtl="0" algn="r">
                        <a:spcBef>
                          <a:spcPts val="0"/>
                        </a:spcBef>
                        <a:spcAft>
                          <a:spcPts val="0"/>
                        </a:spcAft>
                        <a:buNone/>
                      </a:pPr>
                      <a:r>
                        <a:rPr lang="en"/>
                        <a:t>4</a:t>
                      </a:r>
                      <a:endParaRPr/>
                    </a:p>
                  </a:txBody>
                  <a:tcPr marT="91425" marB="91425" marR="91425" marL="91425">
                    <a:lnT cap="flat" cmpd="sng" w="9525">
                      <a:solidFill>
                        <a:srgbClr val="FF0000"/>
                      </a:solidFill>
                      <a:prstDash val="solid"/>
                      <a:round/>
                      <a:headEnd len="sm" w="sm" type="none"/>
                      <a:tailEnd len="sm" w="sm" type="none"/>
                    </a:lnT>
                    <a:lnB cap="flat" cmpd="sng" w="9525">
                      <a:solidFill>
                        <a:srgbClr val="FF0000"/>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n"/>
                        <a:t>0.8492233</a:t>
                      </a:r>
                      <a:endParaRPr/>
                    </a:p>
                  </a:txBody>
                  <a:tcPr marT="91425" marB="91425" marR="91425" marL="91425">
                    <a:lnT cap="flat" cmpd="sng" w="9525">
                      <a:solidFill>
                        <a:srgbClr val="FF0000"/>
                      </a:solidFill>
                      <a:prstDash val="solid"/>
                      <a:round/>
                      <a:headEnd len="sm" w="sm" type="none"/>
                      <a:tailEnd len="sm" w="sm" type="none"/>
                    </a:lnT>
                    <a:lnB cap="flat" cmpd="sng" w="9525">
                      <a:solidFill>
                        <a:srgbClr val="FF0000"/>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n"/>
                        <a:t>2.270806</a:t>
                      </a:r>
                      <a:endParaRPr/>
                    </a:p>
                  </a:txBody>
                  <a:tcPr marT="91425" marB="91425" marR="91425" marL="91425">
                    <a:lnT cap="flat" cmpd="sng" w="9525">
                      <a:solidFill>
                        <a:srgbClr val="FF0000"/>
                      </a:solidFill>
                      <a:prstDash val="solid"/>
                      <a:round/>
                      <a:headEnd len="sm" w="sm" type="none"/>
                      <a:tailEnd len="sm" w="sm" type="none"/>
                    </a:lnT>
                    <a:lnB cap="flat" cmpd="sng" w="9525">
                      <a:solidFill>
                        <a:srgbClr val="FF0000"/>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n"/>
                        <a:t>2.20E-16</a:t>
                      </a:r>
                      <a:endParaRPr/>
                    </a:p>
                  </a:txBody>
                  <a:tcPr marT="91425" marB="91425" marR="91425" marL="91425">
                    <a:lnR cap="flat" cmpd="sng" w="9525">
                      <a:solidFill>
                        <a:srgbClr val="FF0000"/>
                      </a:solidFill>
                      <a:prstDash val="solid"/>
                      <a:round/>
                      <a:headEnd len="sm" w="sm" type="none"/>
                      <a:tailEnd len="sm" w="sm" type="none"/>
                    </a:lnR>
                    <a:lnT cap="flat" cmpd="sng" w="9525">
                      <a:solidFill>
                        <a:srgbClr val="FF0000"/>
                      </a:solidFill>
                      <a:prstDash val="solid"/>
                      <a:round/>
                      <a:headEnd len="sm" w="sm" type="none"/>
                      <a:tailEnd len="sm" w="sm" type="none"/>
                    </a:lnT>
                    <a:lnB cap="flat" cmpd="sng" w="9525">
                      <a:solidFill>
                        <a:srgbClr val="FF0000"/>
                      </a:solidFill>
                      <a:prstDash val="solid"/>
                      <a:round/>
                      <a:headEnd len="sm" w="sm" type="none"/>
                      <a:tailEnd len="sm" w="sm" type="none"/>
                    </a:lnB>
                    <a:solidFill>
                      <a:srgbClr val="FFFFFF"/>
                    </a:solidFill>
                  </a:tcPr>
                </a:tc>
              </a:tr>
              <a:tr h="525525">
                <a:tc>
                  <a:txBody>
                    <a:bodyPr/>
                    <a:lstStyle/>
                    <a:p>
                      <a:pPr indent="0" lvl="0" marL="0" rtl="0" algn="l">
                        <a:spcBef>
                          <a:spcPts val="0"/>
                        </a:spcBef>
                        <a:spcAft>
                          <a:spcPts val="0"/>
                        </a:spcAft>
                        <a:buNone/>
                      </a:pPr>
                      <a:r>
                        <a:rPr lang="en"/>
                        <a:t>Net Goals</a:t>
                      </a:r>
                      <a:endParaRPr/>
                    </a:p>
                  </a:txBody>
                  <a:tcPr marT="91425" marB="91425" marR="91425" marL="91425">
                    <a:lnT cap="flat" cmpd="sng" w="9525">
                      <a:solidFill>
                        <a:srgbClr val="FF0000"/>
                      </a:solidFill>
                      <a:prstDash val="solid"/>
                      <a:round/>
                      <a:headEnd len="sm" w="sm" type="none"/>
                      <a:tailEnd len="sm" w="sm" type="none"/>
                    </a:lnT>
                  </a:tcPr>
                </a:tc>
                <a:tc>
                  <a:txBody>
                    <a:bodyPr/>
                    <a:lstStyle/>
                    <a:p>
                      <a:pPr indent="0" lvl="0" marL="0" rtl="0" algn="r">
                        <a:spcBef>
                          <a:spcPts val="0"/>
                        </a:spcBef>
                        <a:spcAft>
                          <a:spcPts val="0"/>
                        </a:spcAft>
                        <a:buNone/>
                      </a:pPr>
                      <a:r>
                        <a:rPr lang="en"/>
                        <a:t>1</a:t>
                      </a:r>
                      <a:endParaRPr/>
                    </a:p>
                  </a:txBody>
                  <a:tcPr marT="91425" marB="91425" marR="91425" marL="91425">
                    <a:lnT cap="flat" cmpd="sng" w="9525">
                      <a:solidFill>
                        <a:srgbClr val="FF0000"/>
                      </a:solidFill>
                      <a:prstDash val="solid"/>
                      <a:round/>
                      <a:headEnd len="sm" w="sm" type="none"/>
                      <a:tailEnd len="sm" w="sm" type="none"/>
                    </a:lnT>
                  </a:tcPr>
                </a:tc>
                <a:tc>
                  <a:txBody>
                    <a:bodyPr/>
                    <a:lstStyle/>
                    <a:p>
                      <a:pPr indent="0" lvl="0" marL="0" rtl="0" algn="r">
                        <a:lnSpc>
                          <a:spcPct val="115000"/>
                        </a:lnSpc>
                        <a:spcBef>
                          <a:spcPts val="0"/>
                        </a:spcBef>
                        <a:spcAft>
                          <a:spcPts val="0"/>
                        </a:spcAft>
                        <a:buNone/>
                      </a:pPr>
                      <a:r>
                        <a:rPr lang="en"/>
                        <a:t>0.8442622</a:t>
                      </a:r>
                      <a:endParaRPr/>
                    </a:p>
                  </a:txBody>
                  <a:tcPr marT="91425" marB="91425" marR="91425" marL="91425">
                    <a:lnT cap="flat" cmpd="sng" w="9525">
                      <a:solidFill>
                        <a:srgbClr val="FF0000"/>
                      </a:solidFill>
                      <a:prstDash val="solid"/>
                      <a:round/>
                      <a:headEnd len="sm" w="sm" type="none"/>
                      <a:tailEnd len="sm" w="sm" type="none"/>
                    </a:lnT>
                  </a:tcPr>
                </a:tc>
                <a:tc>
                  <a:txBody>
                    <a:bodyPr/>
                    <a:lstStyle/>
                    <a:p>
                      <a:pPr indent="0" lvl="0" marL="0" rtl="0" algn="r">
                        <a:lnSpc>
                          <a:spcPct val="115000"/>
                        </a:lnSpc>
                        <a:spcBef>
                          <a:spcPts val="0"/>
                        </a:spcBef>
                        <a:spcAft>
                          <a:spcPts val="0"/>
                        </a:spcAft>
                        <a:buNone/>
                      </a:pPr>
                      <a:r>
                        <a:rPr lang="en"/>
                        <a:t>2.288332</a:t>
                      </a:r>
                      <a:endParaRPr/>
                    </a:p>
                  </a:txBody>
                  <a:tcPr marT="91425" marB="91425" marR="91425" marL="91425">
                    <a:lnT cap="flat" cmpd="sng" w="9525">
                      <a:solidFill>
                        <a:srgbClr val="FF0000"/>
                      </a:solidFill>
                      <a:prstDash val="solid"/>
                      <a:round/>
                      <a:headEnd len="sm" w="sm" type="none"/>
                      <a:tailEnd len="sm" w="sm" type="none"/>
                    </a:lnT>
                  </a:tcPr>
                </a:tc>
                <a:tc>
                  <a:txBody>
                    <a:bodyPr/>
                    <a:lstStyle/>
                    <a:p>
                      <a:pPr indent="0" lvl="0" marL="0" rtl="0" algn="r">
                        <a:lnSpc>
                          <a:spcPct val="115000"/>
                        </a:lnSpc>
                        <a:spcBef>
                          <a:spcPts val="0"/>
                        </a:spcBef>
                        <a:spcAft>
                          <a:spcPts val="0"/>
                        </a:spcAft>
                        <a:buNone/>
                      </a:pPr>
                      <a:r>
                        <a:rPr lang="en"/>
                        <a:t>2.20E-16</a:t>
                      </a:r>
                      <a:endParaRPr/>
                    </a:p>
                  </a:txBody>
                  <a:tcPr marT="91425" marB="91425" marR="91425" marL="91425">
                    <a:lnT cap="flat" cmpd="sng" w="9525">
                      <a:solidFill>
                        <a:srgbClr val="FF0000"/>
                      </a:solidFill>
                      <a:prstDash val="solid"/>
                      <a:round/>
                      <a:headEnd len="sm" w="sm" type="none"/>
                      <a:tailEnd len="sm" w="sm" type="none"/>
                    </a:lnT>
                  </a:tcPr>
                </a:tc>
              </a:tr>
            </a:tbl>
          </a:graphicData>
        </a:graphic>
      </p:graphicFrame>
      <p:sp>
        <p:nvSpPr>
          <p:cNvPr id="106" name="Google Shape;106;p20"/>
          <p:cNvSpPr txBox="1"/>
          <p:nvPr>
            <p:ph idx="1" type="body"/>
          </p:nvPr>
        </p:nvSpPr>
        <p:spPr>
          <a:xfrm>
            <a:off x="311700" y="37675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While the k = 4 model is more complex than the k = 1 model, with relatively similar summary statistics, the k = 4 betas provide more actionable predictors than the k = 1 model</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21"/>
          <p:cNvSpPr txBox="1"/>
          <p:nvPr>
            <p:ph type="title"/>
          </p:nvPr>
        </p:nvSpPr>
        <p:spPr>
          <a:xfrm>
            <a:off x="311700" y="216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Analyses</a:t>
            </a:r>
            <a:endParaRPr/>
          </a:p>
        </p:txBody>
      </p:sp>
      <p:sp>
        <p:nvSpPr>
          <p:cNvPr id="112" name="Google Shape;112;p21"/>
          <p:cNvSpPr txBox="1"/>
          <p:nvPr>
            <p:ph idx="1" type="body"/>
          </p:nvPr>
        </p:nvSpPr>
        <p:spPr>
          <a:xfrm>
            <a:off x="83100" y="695275"/>
            <a:ext cx="8334300" cy="18900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sz="2400"/>
              <a:t>Collinearity</a:t>
            </a:r>
            <a:r>
              <a:rPr lang="en" sz="2400"/>
              <a:t> amongst many of the original predictor values</a:t>
            </a:r>
            <a:endParaRPr sz="2400"/>
          </a:p>
          <a:p>
            <a:pPr indent="-381000" lvl="0" marL="457200" rtl="0" algn="l">
              <a:spcBef>
                <a:spcPts val="0"/>
              </a:spcBef>
              <a:spcAft>
                <a:spcPts val="0"/>
              </a:spcAft>
              <a:buSzPts val="2400"/>
              <a:buChar char="●"/>
            </a:pPr>
            <a:r>
              <a:rPr lang="en" sz="2400"/>
              <a:t>Home &amp; Away Goals directly linked to Shots For and Shots Against</a:t>
            </a:r>
            <a:endParaRPr sz="2400"/>
          </a:p>
        </p:txBody>
      </p:sp>
      <p:pic>
        <p:nvPicPr>
          <p:cNvPr id="113" name="Google Shape;113;p21"/>
          <p:cNvPicPr preferRelativeResize="0"/>
          <p:nvPr/>
        </p:nvPicPr>
        <p:blipFill>
          <a:blip r:embed="rId3">
            <a:alphaModFix/>
          </a:blip>
          <a:stretch>
            <a:fillRect/>
          </a:stretch>
        </p:blipFill>
        <p:spPr>
          <a:xfrm>
            <a:off x="3019500" y="2160725"/>
            <a:ext cx="5819700" cy="2867542"/>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2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Analyses: Coefficients (k = 4)</a:t>
            </a:r>
            <a:endParaRPr/>
          </a:p>
        </p:txBody>
      </p:sp>
      <p:sp>
        <p:nvSpPr>
          <p:cNvPr id="119" name="Google Shape;119;p22"/>
          <p:cNvSpPr txBox="1"/>
          <p:nvPr>
            <p:ph idx="1" type="body"/>
          </p:nvPr>
        </p:nvSpPr>
        <p:spPr>
          <a:xfrm>
            <a:off x="311725" y="4053750"/>
            <a:ext cx="8520600" cy="698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85% of variation in the final standing of a  team is explained by season totals of </a:t>
            </a:r>
            <a:r>
              <a:rPr i="1" lang="en"/>
              <a:t>goals for</a:t>
            </a:r>
            <a:r>
              <a:rPr lang="en"/>
              <a:t> and </a:t>
            </a:r>
            <a:r>
              <a:rPr i="1" lang="en"/>
              <a:t>goals against</a:t>
            </a:r>
            <a:r>
              <a:rPr lang="en"/>
              <a:t>, split by home and away matches, respectively</a:t>
            </a:r>
            <a:endParaRPr/>
          </a:p>
        </p:txBody>
      </p:sp>
      <p:pic>
        <p:nvPicPr>
          <p:cNvPr id="120" name="Google Shape;120;p22"/>
          <p:cNvPicPr preferRelativeResize="0"/>
          <p:nvPr/>
        </p:nvPicPr>
        <p:blipFill>
          <a:blip r:embed="rId3">
            <a:alphaModFix/>
          </a:blip>
          <a:stretch>
            <a:fillRect/>
          </a:stretch>
        </p:blipFill>
        <p:spPr>
          <a:xfrm>
            <a:off x="311699" y="1152474"/>
            <a:ext cx="7254676" cy="2766525"/>
          </a:xfrm>
          <a:prstGeom prst="rect">
            <a:avLst/>
          </a:prstGeom>
          <a:noFill/>
          <a:ln>
            <a:noFill/>
          </a:ln>
        </p:spPr>
      </p:pic>
      <p:sp>
        <p:nvSpPr>
          <p:cNvPr id="121" name="Google Shape;121;p22"/>
          <p:cNvSpPr/>
          <p:nvPr/>
        </p:nvSpPr>
        <p:spPr>
          <a:xfrm>
            <a:off x="311700" y="3375050"/>
            <a:ext cx="3251700" cy="2589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22"/>
          <p:cNvSpPr/>
          <p:nvPr/>
        </p:nvSpPr>
        <p:spPr>
          <a:xfrm>
            <a:off x="311700" y="3116150"/>
            <a:ext cx="3557700" cy="2589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22"/>
          <p:cNvSpPr/>
          <p:nvPr/>
        </p:nvSpPr>
        <p:spPr>
          <a:xfrm>
            <a:off x="4537700" y="3590350"/>
            <a:ext cx="2251500" cy="2589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